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02"/>
  </p:notesMasterIdLst>
  <p:sldIdLst>
    <p:sldId id="309" r:id="rId2"/>
    <p:sldId id="312" r:id="rId3"/>
    <p:sldId id="258" r:id="rId4"/>
    <p:sldId id="263" r:id="rId5"/>
    <p:sldId id="262" r:id="rId6"/>
    <p:sldId id="261" r:id="rId7"/>
    <p:sldId id="264" r:id="rId8"/>
    <p:sldId id="259" r:id="rId9"/>
    <p:sldId id="265" r:id="rId10"/>
    <p:sldId id="286" r:id="rId11"/>
    <p:sldId id="260" r:id="rId12"/>
    <p:sldId id="267" r:id="rId13"/>
    <p:sldId id="269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80" r:id="rId22"/>
    <p:sldId id="305" r:id="rId23"/>
    <p:sldId id="306" r:id="rId24"/>
    <p:sldId id="302" r:id="rId25"/>
    <p:sldId id="303" r:id="rId26"/>
    <p:sldId id="304" r:id="rId27"/>
    <p:sldId id="381" r:id="rId28"/>
    <p:sldId id="281" r:id="rId29"/>
    <p:sldId id="284" r:id="rId30"/>
    <p:sldId id="283" r:id="rId31"/>
    <p:sldId id="382" r:id="rId32"/>
    <p:sldId id="310" r:id="rId33"/>
    <p:sldId id="311" r:id="rId34"/>
    <p:sldId id="313" r:id="rId35"/>
    <p:sldId id="379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46" r:id="rId69"/>
    <p:sldId id="347" r:id="rId70"/>
    <p:sldId id="348" r:id="rId71"/>
    <p:sldId id="349" r:id="rId72"/>
    <p:sldId id="350" r:id="rId73"/>
    <p:sldId id="352" r:id="rId74"/>
    <p:sldId id="353" r:id="rId75"/>
    <p:sldId id="354" r:id="rId76"/>
    <p:sldId id="383" r:id="rId77"/>
    <p:sldId id="355" r:id="rId78"/>
    <p:sldId id="356" r:id="rId79"/>
    <p:sldId id="357" r:id="rId80"/>
    <p:sldId id="358" r:id="rId81"/>
    <p:sldId id="359" r:id="rId82"/>
    <p:sldId id="360" r:id="rId83"/>
    <p:sldId id="361" r:id="rId84"/>
    <p:sldId id="362" r:id="rId85"/>
    <p:sldId id="363" r:id="rId86"/>
    <p:sldId id="364" r:id="rId87"/>
    <p:sldId id="365" r:id="rId88"/>
    <p:sldId id="366" r:id="rId89"/>
    <p:sldId id="367" r:id="rId90"/>
    <p:sldId id="368" r:id="rId91"/>
    <p:sldId id="369" r:id="rId92"/>
    <p:sldId id="370" r:id="rId93"/>
    <p:sldId id="371" r:id="rId94"/>
    <p:sldId id="372" r:id="rId95"/>
    <p:sldId id="373" r:id="rId96"/>
    <p:sldId id="374" r:id="rId97"/>
    <p:sldId id="375" r:id="rId98"/>
    <p:sldId id="377" r:id="rId99"/>
    <p:sldId id="378" r:id="rId100"/>
    <p:sldId id="376" r:id="rId101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0000"/>
    <a:srgbClr val="F0F0F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68"/>
    <p:restoredTop sz="94907"/>
  </p:normalViewPr>
  <p:slideViewPr>
    <p:cSldViewPr>
      <p:cViewPr varScale="1">
        <p:scale>
          <a:sx n="106" d="100"/>
          <a:sy n="106" d="100"/>
        </p:scale>
        <p:origin x="164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B033F-78B3-9049-AFB7-09132C503F5A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3BC08-BDB5-6B43-A6E3-26DCD284E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25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8BF2F-B104-4F3D-BEF2-80BCF224F3E4}" type="slidenum">
              <a:rPr lang="he-IL" smtClean="0"/>
              <a:pPr/>
              <a:t>96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49811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176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3382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132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9066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587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8211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070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800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184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281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105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D2849-5570-4342-91BD-2F06611478A8}" type="datetimeFigureOut">
              <a:rPr lang="he-IL" smtClean="0"/>
              <a:t>ט"ו.אדר.תשע"ז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702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python.org/download/other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microsoft.com/office/2007/relationships/hdphoto" Target="../media/hdphoto3.wdp"/><Relationship Id="rId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xkcd.com/353/" TargetMode="Externa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umfocus.github.io/python-benchmarks/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enchmarksgame.alioth.debian.org/u64q/compare.php?lang=python3&amp;lang2=gcc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hyperlink" Target="http://stackoverflow.com/tag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t.info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ygarden.com/stats" TargetMode="Externa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em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9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ingdojo.com/blog/9-most-in-demand-programming-languages-of-2016" TargetMode="External"/><Relationship Id="rId4" Type="http://schemas.openxmlformats.org/officeDocument/2006/relationships/hyperlink" Target="http://www.codingdojo.com/blog/9-most-in-demand-programming-languages-of-2017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tevetjoa.com/305/" TargetMode="External"/><Relationship Id="rId3" Type="http://schemas.openxmlformats.org/officeDocument/2006/relationships/hyperlink" Target="http://cyrille.rossant.net/why-using-python-for-scientific-computin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://cacm.acm.org/blogs/blog-cacm/176450-python-is-now-the-most-popular-introductory-teaching-language-at-top-us-universities/fulltex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http://pygarden.com/stat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ython3statement.org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opulation_genetic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hyperlink" Target="http://evolution.berkeley.edu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4" Type="http://schemas.openxmlformats.org/officeDocument/2006/relationships/image" Target="../media/image33.gif"/><Relationship Id="rId5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umpy.org/" TargetMode="External"/><Relationship Id="rId3" Type="http://schemas.openxmlformats.org/officeDocument/2006/relationships/hyperlink" Target="https://speakerdeck.com/jakevdp/losing-your-loops-fast-numerical-computing-with-numpy-pycon-2015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thworks.com/pricing-licensing/index.html?prodCode=ML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ython.org/" TargetMode="External"/><Relationship Id="rId3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3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mpy/numpy/pulls" TargetMode="External"/><Relationship Id="rId4" Type="http://schemas.openxmlformats.org/officeDocument/2006/relationships/hyperlink" Target="https://www.python.org/community/lists/" TargetMode="External"/><Relationship Id="rId5" Type="http://schemas.openxmlformats.org/officeDocument/2006/relationships/hyperlink" Target="https://github.com/numpy/numpy/issu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ython/cpython/pulls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Relationship Id="rId3" Type="http://schemas.openxmlformats.org/officeDocument/2006/relationships/image" Target="../media/image41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ydata/numexpr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hyperlink" Target="http://matplotlib.org/" TargetMode="External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eaborn.pydata.org/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6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oleObject" Target="../embeddings/oleObject2.bin"/><Relationship Id="rId5" Type="http://schemas.openxmlformats.org/officeDocument/2006/relationships/image" Target="../media/image46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about/quotes/" TargetMode="External"/><Relationship Id="rId4" Type="http://schemas.openxmlformats.org/officeDocument/2006/relationships/hyperlink" Target="https://en.wikipedia.org/wiki/Python_(programming_language)#Use" TargetMode="External"/><Relationship Id="rId5" Type="http://schemas.openxmlformats.org/officeDocument/2006/relationships/hyperlink" Target="https://en.wikipedia.org/wiki/List_of_Python_software" TargetMode="External"/><Relationship Id="rId6" Type="http://schemas.openxmlformats.org/officeDocument/2006/relationships/hyperlink" Target="https://www.python.org/about/succes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us.pycon.org/2016/sponsors/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0.png"/><Relationship Id="rId3" Type="http://schemas.openxmlformats.org/officeDocument/2006/relationships/image" Target="../media/image12.tif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47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hyperlink" Target="https://github.com/yoavram/PyConIL2016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ipyparallel.readthedocs.org/" TargetMode="External"/><Relationship Id="rId4" Type="http://schemas.openxmlformats.org/officeDocument/2006/relationships/hyperlink" Target="https://github.com/ipython/ipywidgets" TargetMode="External"/><Relationship Id="rId5" Type="http://schemas.openxmlformats.org/officeDocument/2006/relationships/hyperlink" Target="https://github.com/yoavram/PyConIL2016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umba.pydata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workspace\Py4Life\Py4Life.github.io\img\intro-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10287000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4664"/>
            <a:ext cx="6838528" cy="1224136"/>
          </a:xfrm>
          <a:solidFill>
            <a:srgbClr val="000000">
              <a:alpha val="54902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800" b="1" dirty="0">
                <a:solidFill>
                  <a:schemeClr val="bg1">
                    <a:lumMod val="8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Dive into Scientific Python</a:t>
            </a:r>
            <a:endParaRPr lang="he-IL" sz="48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033464"/>
            <a:ext cx="2734072" cy="1440160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000" b="1" dirty="0" smtClean="0">
                <a:solidFill>
                  <a:schemeClr val="bg1">
                    <a:lumMod val="95000"/>
                  </a:schemeClr>
                </a:solidFill>
              </a:rPr>
              <a:t>Yoav Ram</a:t>
            </a:r>
          </a:p>
          <a:p>
            <a:pPr algn="l" rtl="0"/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</a:rPr>
              <a:t>March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5868144" y="6444044"/>
            <a:ext cx="3144129" cy="36933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Encyclopædia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Britannica Online</a:t>
            </a:r>
            <a:endParaRPr lang="he-IL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3" descr="D:\workspace\python.yoavram.com\www\img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9552" y="4786512"/>
            <a:ext cx="1882848" cy="1882848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399" y="6060486"/>
            <a:ext cx="839873" cy="29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portable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/>
            <a:r>
              <a:rPr lang="en-US" dirty="0" smtClean="0"/>
              <a:t>More or less same code runs on Windows, Linux, </a:t>
            </a:r>
            <a:r>
              <a:rPr lang="en-US" dirty="0" err="1" smtClean="0"/>
              <a:t>macOS</a:t>
            </a:r>
            <a:r>
              <a:rPr lang="en-US" dirty="0" smtClean="0"/>
              <a:t>, and any platform with a Python interpreter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6012160" y="6237312"/>
            <a:ext cx="2882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dirty="0" smtClean="0">
                <a:hlinkClick r:id="rId2"/>
              </a:rPr>
              <a:t>Python for "other" platforms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500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eathToStockPhoto\Death_to_stock_communicate_hands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19" y="0"/>
            <a:ext cx="9721079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64" y="304056"/>
            <a:ext cx="7797552" cy="2332856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</a:p>
          <a:p>
            <a:pPr marL="0" indent="0" algn="l" rtl="0">
              <a:buNone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Presentation &amp;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</a:rPr>
              <a:t>Jupyter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800" dirty="0" smtClean="0">
                <a:solidFill>
                  <a:schemeClr val="bg1">
                    <a:lumMod val="95000"/>
                  </a:schemeClr>
                </a:solidFill>
              </a:rPr>
              <a:t>notebook: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	https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://</a:t>
            </a:r>
            <a:r>
              <a:rPr lang="en-GB" sz="2800" b="1" dirty="0" err="1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github.com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/</a:t>
            </a:r>
            <a:r>
              <a:rPr lang="en-GB" sz="2800" b="1" dirty="0" err="1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yoavram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/DataTalks2017</a:t>
            </a:r>
            <a:endParaRPr lang="en-GB" sz="2800" b="1" dirty="0" smtClean="0">
              <a:solidFill>
                <a:schemeClr val="bg1">
                  <a:lumMod val="95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100</a:t>
            </a:fld>
            <a:endParaRPr lang="he-IL" dirty="0"/>
          </a:p>
        </p:txBody>
      </p:sp>
      <p:pic>
        <p:nvPicPr>
          <p:cNvPr id="9219" name="Picture 3" descr="D:\Dropbox\documents\freelance\logo\logo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r="17747"/>
          <a:stretch/>
        </p:blipFill>
        <p:spPr bwMode="auto">
          <a:xfrm>
            <a:off x="179512" y="4167881"/>
            <a:ext cx="2227841" cy="23574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698043" y="4353598"/>
            <a:ext cx="4178213" cy="2015936"/>
            <a:chOff x="608134" y="4227909"/>
            <a:chExt cx="3854770" cy="2015936"/>
          </a:xfrm>
        </p:grpSpPr>
        <p:grpSp>
          <p:nvGrpSpPr>
            <p:cNvPr id="6" name="Group 5"/>
            <p:cNvGrpSpPr/>
            <p:nvPr/>
          </p:nvGrpSpPr>
          <p:grpSpPr>
            <a:xfrm>
              <a:off x="639417" y="4227909"/>
              <a:ext cx="3823487" cy="2015936"/>
              <a:chOff x="1003383" y="5356373"/>
              <a:chExt cx="4936769" cy="2015936"/>
            </a:xfrm>
          </p:grpSpPr>
          <p:pic>
            <p:nvPicPr>
              <p:cNvPr id="8" name="Picture 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853608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476800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383" y="6592015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368152" y="5356373"/>
                <a:ext cx="4572000" cy="201593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yoav@yoavram.com</a:t>
                </a:r>
                <a:endParaRPr lang="en-US" sz="2500" b="1" dirty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@</a:t>
                </a:r>
                <a:r>
                  <a:rPr lang="en-US" sz="2500" b="1" dirty="0" err="1" smtClean="0">
                    <a:latin typeface="Open Sans" panose="020B0606030504020204" pitchFamily="34" charset="0"/>
                  </a:rPr>
                  <a:t>yoavram</a:t>
                </a:r>
                <a:endParaRPr lang="en-US" sz="2500" b="1" dirty="0" smtClean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github.com/</a:t>
                </a:r>
                <a:r>
                  <a:rPr lang="en-US" sz="2500" b="1" dirty="0" err="1" smtClean="0">
                    <a:latin typeface="Open Sans" panose="020B0606030504020204" pitchFamily="34" charset="0"/>
                  </a:rPr>
                  <a:t>yoavram</a:t>
                </a:r>
                <a:endParaRPr lang="en-US" sz="2500" b="1" dirty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www.yoavram.com</a:t>
                </a:r>
              </a:p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python.yoavram.com</a:t>
                </a:r>
                <a:endParaRPr lang="he-IL" sz="2500" b="1" dirty="0">
                  <a:latin typeface="Open Sans" panose="020B0606030504020204" pitchFamily="34" charset="0"/>
                </a:endParaRPr>
              </a:p>
            </p:txBody>
          </p:sp>
        </p:grpSp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34" y="5877272"/>
              <a:ext cx="334963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6831919" y="6516052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latin typeface="Open Sans" panose="020B0606030504020204" pitchFamily="34" charset="0"/>
              </a:rPr>
              <a:t>Death to the Stock Photo</a:t>
            </a:r>
            <a:endParaRPr lang="he-IL" sz="1400" dirty="0">
              <a:latin typeface="Open Sans" panose="020B0606030504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5187280"/>
            <a:ext cx="329952" cy="32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syntax is beautiful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rtl="0"/>
            <a:r>
              <a:rPr lang="en-US" dirty="0" smtClean="0"/>
              <a:t>Although beauty is in the eyes of the beholder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9856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inherently object-oriented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rtl="0"/>
            <a:r>
              <a:rPr lang="en-US" dirty="0"/>
              <a:t>Almost everything is an object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875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is high level, easy to learn, and fast to develop</a:t>
            </a:r>
            <a:endParaRPr lang="he-I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is MATLAB, Ruby, R</a:t>
            </a:r>
            <a:r>
              <a:rPr lang="mr-IN" dirty="0" smtClean="0"/>
              <a:t>…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8498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02160" y="6309320"/>
            <a:ext cx="1086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dirty="0" smtClean="0">
                <a:hlinkClick r:id="rId2"/>
              </a:rPr>
              <a:t>XKCD 353</a:t>
            </a:r>
            <a:endParaRPr lang="he-I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03" y="1052736"/>
            <a:ext cx="7634351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807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is fast enough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Written in C</a:t>
            </a:r>
          </a:p>
          <a:p>
            <a:pPr rtl="0"/>
            <a:r>
              <a:rPr lang="en-US" dirty="0" smtClean="0"/>
              <a:t>Easy to wrap more C</a:t>
            </a:r>
          </a:p>
          <a:p>
            <a:pPr rtl="0"/>
            <a:r>
              <a:rPr lang="en-US" dirty="0" smtClean="0"/>
              <a:t>Easy to parallelize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4536504" y="644404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rtl="0"/>
            <a:r>
              <a:rPr lang="en-GB" dirty="0" smtClean="0">
                <a:hlinkClick r:id="rId2"/>
              </a:rPr>
              <a:t>Benchmark Game</a:t>
            </a:r>
            <a:r>
              <a:rPr lang="en-GB" dirty="0" smtClean="0"/>
              <a:t> | </a:t>
            </a:r>
            <a:r>
              <a:rPr lang="en-GB" dirty="0" err="1" smtClean="0">
                <a:hlinkClick r:id="rId3"/>
              </a:rPr>
              <a:t>NumFocus</a:t>
            </a:r>
            <a:r>
              <a:rPr lang="en-GB" dirty="0" smtClean="0">
                <a:hlinkClick r:id="rId3"/>
              </a:rPr>
              <a:t> Benchmarks</a:t>
            </a:r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38" y="5841368"/>
            <a:ext cx="1149758" cy="61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74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is popular and has a great community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8032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9493"/>
            <a:ext cx="7020842" cy="45227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Popularity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8145" y="1340768"/>
            <a:ext cx="5338936" cy="4525963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 smtClean="0"/>
              <a:t>Python is 7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most popular tag on </a:t>
            </a:r>
            <a:r>
              <a:rPr lang="en-US" sz="2400" dirty="0" err="1" smtClean="0"/>
              <a:t>StackOverflow</a:t>
            </a:r>
            <a:endParaRPr lang="en-US" sz="2400" dirty="0" smtClean="0"/>
          </a:p>
          <a:p>
            <a:pPr algn="l" rtl="0"/>
            <a:r>
              <a:rPr lang="en-US" sz="2400" dirty="0" smtClean="0"/>
              <a:t>R is 24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most popular tag</a:t>
            </a:r>
          </a:p>
          <a:p>
            <a:pPr algn="l" rtl="0"/>
            <a:r>
              <a:rPr lang="en-US" sz="2400" dirty="0" smtClean="0"/>
              <a:t>MATLAB is 58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most popular tag</a:t>
            </a:r>
          </a:p>
          <a:p>
            <a:pPr marL="0" indent="0" algn="l" rtl="0">
              <a:buNone/>
            </a:pPr>
            <a:r>
              <a:rPr lang="en-US" sz="2400" dirty="0" smtClean="0">
                <a:hlinkClick r:id="rId3"/>
              </a:rPr>
              <a:t>stackoverflow.com/tags</a:t>
            </a:r>
            <a:r>
              <a:rPr lang="en-US" sz="2400" dirty="0" smtClean="0"/>
              <a:t>, Feb 2017</a:t>
            </a:r>
          </a:p>
        </p:txBody>
      </p:sp>
      <p:sp>
        <p:nvSpPr>
          <p:cNvPr id="5" name="AutoShape 5" descr="data:image/png;base64,iVBORw0KGgoAAAANSUhEUgAAAtoAAAHMCAYAAADriQ8oAAAABHNCSVQICAgIfAhkiAAAAAlwSFlzAAALEgAACxIB0t1+/AAAIABJREFUeJzs3Xt8zvXj//HntQNzZjaHzJxrzBbLMRJbOjgfS5jDJxQmokKiUKJkMSREE1lyjIYySg6ZLQo5RWikOTVz2lzb9fvD1/XrwriW6+3aNY/77eZ2c73fr+t9Pa/rr6e31/v1MlksFosAAAAAOJSbswMAAAAAuRFFGwAAADAARRsAAAAwAEUbAAAAMABFGwAAADAARdtFmc1mJSUlyWw2OzsKAAAAboGi7aJOnjypsLAwnTx50tlRAAAAcAsUbQAAAMAAFG0AAADAABRtAAAAwAAUbQAAAMAAFG0AAADAABRtAAAAwAAUbQAAAMAAHs4OgLuUskfKn2z85xQNktw8jf8cAACAXIKi7ep+aCEVvQe7Qz6dKHmHGP85AAAAuQRTRwAAAAADULTtlJ6ernHjxmnVqlXWY+Hh4erUqVO2rhMVFaWAgAClp6c7OiIAAAByEIq2nU6ePKl58+bJbL67aRomk0kmk8lBqQAAAJBTUbTtZLFYnB0BAAAALiTXFe3Q0FBFRUXpww8/VMOGDVWzZk316dNHp0+f1rJly/Tkk0+qZs2a6t69u5KSkiRdK9GffvqpWrdurRo1aqhGjRpq166dvvvuO0lSfHy8nnrqKZlMJg0bNkzdunW75Wenp6crMjJSTz/9tIKCglSzZk116dJF27dvv2nsxo0b1bx5cwUHB6t169b69ttvjftRAAAAcM/luqItSdHR0Tp48KDef/99DRs2TFu2bFF4eLiio6M1bNgwjR07Vr/++qvGjBkjSZo0aZKmTJmi9u3ba/bs2Xr//fdlMpk0ePBgJScnKzAwUJMnT5bFYlH//v311ltv3fJzhw0bpi+//FK9evXS3LlzNXr0aJ06dUoDBw5UWlqadZzFYtEbb7yhTp06adq0aSpXrpwGDhyo77///l78PAAAALgHcuXyfl5eXoqKipKn57V1n7/77jtt3rxZq1evVvny5SVJCQkJio2NlXRt/vXAgQNt7lSXKlVKzz77rBISEtSsWTNVrVpVklS2bFlVqlTpps+8evWqLly4oBEjRqhly5bW4x4eHhoyZIj279+v4OBgSdfmab/55ptq1aqVJOmxxx5Ty5YtNW3aNDVu3NjhvwcAAADuvVxZtAMDA60lW5J8fX1VoEABa8mWpKJFiyo1NVWS9MEHH0iSzp07pyNHjujo0aPatm2bTCaT3auDeHp6aubMmZKkU6dO6ejRozpy5IjWr18vSTbXMZlMeuaZZ2ze37RpU82YMUOXL19Wvnz5sv+lAQAAkKPkyqJdsGDBm455eXllOX7Pnj0aM2aMfvnlF+XNm1eVKlVSlSpVsv25W7Zs0XvvvaeDBw8qf/78evDBB1WiRAlJtg9TFipUyOYfApJUvHhxWSwWpaamUrQBAABygVxZtLPj4sWL6tWrlypVqqSVK1eqcuXKMplM2rdvn1asWGH3dZKSktSvXz81atRI06ZNk7+/vyQpLi7O+lDlvz/TYrHYLPOXnJwsd3d3FS1a1DFfDAAAAE6VKx+GzI5Dhw7p3Llz6tKli6pUqWItvxs2bJDJZFJmZqYkyc3t9j/Vrl27lJaWpl69ellL9vXrSLJeR5IyMjL0448/Wl9nZmZq7dq1qlmzpvLkyeOw7wYAAADnue/vaFesWFEFCxbUrFmz5OXlJS8vL61fv14LFy6UJF2+fFmSVLhwYUnStm3bFBAQoICAAJvrBAYGyt3dXZGRkXrhhReUmZmp2NhY613x69eRJHd3d40aNUqDBg1SsWLF9Pnnn+v48eMaN27cvfjKAAAAuAdy3R3trHZdvNVxk8mkggULavr06fLw8NDgwYP16quv6sCBA5o9e7b8/f2VkJAg6VrR7tq1q9asWaNXX331pmv5+/srMjJSZ86cUUREhEaMGKF//vlHMTExypcvn/U60rU52iNGjND06dM1YMAApaamau7cuQoJCXHQrwAAAABnM1nY8tAlJSUlKSwsTHEDD8uv6N1tC2+XpxMlb/4hAAAAYK9cd0cbAAAAyAko2gAAAIABKNoAAACAAe77VUdc3uOrpNK+xn9O0SDjPwMAACAXoWi7uiKBkrefs1MAAADgBkwdAQAAAAxA0QYAAAAMQNEGAAAADEDRBgAAAAxA0QYAAAAMQNEGAAAADEDRBgAAAAxA0QYAAAAMQNEGAAAADEDRBgAAAAxA0QYAAAAMQNEGAAAADEDRBgAAAAxA0QYAAAAMQNEGAAAADODh7AC4O3v27FFycrKzYwA5SlBQkDw9PZ0dAwBwn6Nou7gWLVrIbDY7OwaQoyQmJiokJMTZMQAA9zmmjgAAAAAGoGg7QGhoqIYMGeLsGAAAAMhBmDriANOnT1eBAgWcHQMAAAA5CEXbAQICApwdAQAAADkMU0cc4N9TRy5cuKDx48eradOmCg4OVosWLbRo0SKb8b/99pu6deumOnXqqGbNmnr++ef1ww8/OCM6AAAADELRdqC0tDQ9//zzWrFihV544QXNmDFDderU0ahRoxQVFSXpWhHv1auXihcvrsmTJ2vq1KnKnz+/+vfvr2PHjjn5GwAAAMBRmDriQEuXLtXvv/+uzz//XLVq1ZIkPfroo0pPT9fMmTPVuXNnHT9+XGfPnlV4eLh1+bGgoCB9/PHHSk9Pd2Z8AAAAOBB3tB0oPj5ePj4+1pJ9XatWrXT16lXt2LFDVapUkY+Pj1566SWNHDlSa9askZubm4YOHarKlSs7KTkAAAAcjaLtQCkpKfL19b3puI+PjyTp/PnzypcvnxYuXKgnnnhC69at0yuvvKL69etr8ODB+ueff+51ZAAAABiEqSMOVKRIER08ePCm46dOnZIkFStWTJJUtmxZjRs3TtK1ByPXrl2r2bNnK3/+/HrnnXfuXWAAAAAYhjvaDlSnTh2dOnVK27dvtzm+YsUKeXh4KCQkRLGxsapfv77OnDkjSapWrZpeeeUVValSRSdOnHBGbAAAABiAO9oO1K5dOy1YsEADBw7UgAED5O/vr7i4OC1btkx9+/ZVkSJFVKtWLWVmZuqll15Snz59VLhwYW3atEn79+/nbjYAAEAuQtF2AJPJJEnKmzev5s+fr0mTJmnatGlKTU1VhQoV9M4776h9+/aSpBIlSujTTz/V5MmT9dZbb+nixYsqX768xowZYx0DAAAA12eyWCwWZ4dA9iUlJSksLEyHDx+W2Wx2dhwgR0lMTLQunwkAgLMwRxsAAAAwAEUbAAAAMABFGwAAADAAD0O6uFWrVt1ykxzgfhYUFOTsCAAAULRdXWBgoPz8/JwdAwAAADdg6ggAAABgAIo2AAAAYACKNgAAAGAAijYAAABgAIo2AAAAYACKNgAAAGAAijYAAABgAIo2AAAAYACKNgAAAGAAijYAAABgAIo2AAAAYACKNgAAAGAAijYAAABgAIo2AAAAYACKNgAAAGAAD2cHwN3Zs2ePkpOTnR0DcClBQUHy9PR0dgwAQC5H0XZxLVq0kNlsdnYMwKUkJiYqJCTE2TEAALkcU0cAAAAAA1C0AQAAAANQtAEAAAADULQNsHTpUgUEBDhsHAAAAFwPRTub5s+fr5YtW+rhhx9WWFiYoqKilJGRYTPGZDLJZDLd8Vr2jgMAAIDrYdWRbJg0aZJmz56t7t27q1GjRjp48KA++OADnT9/Xm+88YYyMzMlyVq8/13A3d3dJUkWi8WucQAAAHBtFG07XbhwQXPmzFGnTp00dOhQSVL9+vV18eJFrV+/Xq+//rpWrlxp857AwEBJ1+5cv/fee2rTpo3eeOMNLVu27I7jAAAA4Noo2nbauXOnMjIy1LRpU5vjffv2Vd++fXXixAn16NFDkrRhwwZNmzZNS5YskcVikST5+flJkgYMGKCuXbvecRwAAABcG0XbTufOnZMkeXt73/L8Aw88oAceeECSdODAAUlStWrV/vM4AAAAuDYehrRT4cKFZbFYdPbsWZvjZ86c0datW5WWluakZAAAAMiJKNp2Cg4Olqenp+Li4myOx8TE6MUXX2QbdAAAANhg6oidihUrpp49e+rTTz+Vl5eXGjRooP3792vWrFnq0aOHChQoYB3btm1btW3b9o7XtHccAAAAXA9FOxsGDx4sHx8fffHFF5o3b55Kly6tgQMHWh+CBAAAAK6jaGdTt27d1K1bN2fHAAAAQA7HHG0AAADAABRtAAAAwAAUbQAAAMAA2Z6jnZGRoV27dunEiROqU6eOvLy8lJmZqcKFCxuRD3ewatUq+fr6OjsG4FKCgoKcHQEAcB/IVtHesGGD3n77bSUnJ0uS5syZo6tXr2rgwIEaNGiQunfvbkhIZC0wMJBt2wEAAHIgu6eOJCQkaMCAASpWrJj69+8vi8UiSSpdurT8/Pw0fvx4rV271rCgAAAAgCuxu2hPnTpVFSpU0KJFi9SlSxfr8SpVqmjx4sWqWrWq5s6da0hIAAAAwNXYXbR/+eUXtWnTRnny5LnpXN68edWuXTsdOnTIoeEAAAAAV5WtVUc8PT2zPHf58mVlZGTcdSAAAAAgN7C7aFevXl2xsbG3PJeWlqZly5YpMDDQYcEAAAAAV2Z30e7Xr59+/fVX9erVS+vWrZMk/f7771q2bJk6dOigP/74Qy+88IJhQQEAAABXYrJcXz7EDitXrtTYsWN1/vz5a282mWSxWOTl5aXXX39dnTt3NiwobCUlJSksLExxcXEs7wcAAJADZWsd7ZYtWyosLEybN2/W0aNHlZmZqTJlyqhBgwYqWrSoURkBAAAAl5PtnSHz58+vpk2bGpEFAAAAyDWyVbR37NihjRs3Kjk5WZmZmTedN5lMGjdunMPCAQAAAK7K7qL91VdfadSoUbrdlG6KNgAAAHCN3UV79uzZqlixosaPH6+yZcvK3d3dyFwAAACAS7O7aP/9998aNmyYgoKCjMwDAAAA5Ap2r6NdpUoV/f3330ZmAQAAAHINu4v2wIEDtWDBAv3www9G5gEAAAByBbunjtSpU0dBQUF66aWXlDdvXnl7e8tkMtmMMZlM1l0jAQAAgPuZ3UV73Lhx2rx5s/Lnz68yZcrwMGQOsWfPHiUnJzs7BgAHCAoKkqenp7NjAAAcxO6ivXr1ajVp0kSTJ09Wnjx5jMyEbGjRooXMZrOzYwBwgMTERIWEhDg7BgDAQeyeo3316lWFhoZSsgEAAAA72F2069Wrp+3btxuZJccJDQ3VkCFDsjyfkpKi119/XQkJCXf9WeHh4erUqdNdXwcAAAA5g91TR9544w117dpVb775ppo2bSofH59bztMOCAhwaMCc7LffftPXX3+tjh07OjsKAAAAchi7i/YTTzwhSVq8eLGWLFmS5bi9e/fefSoXYbFYblp5BQAAAJCyUbT79+9/X5ZKs9msjz76SEuXLlVKSoqqVaumN954Q7///ruGDx8uk8mk8PBwtW3bVu+9955CQ0PVtm1bpaena9myZbp48aJq166tcePG6ccff9THH3+sU6dOKTg4WO+8847Kli3r7K8IAAAAA9hdtAcMGGBkjhzru+++U926dfXOO+/o0qVLGj9+vF566SWtXLlSb775pt599129/fbbatCggfU90dHRqlWrlt5//339+eefGjt2rMLDw5U3b14NGzZMly5d0siRIzV27FjNnDnTid8OAAAARrG7aN9OZmamLl68qC1btuipp55yxCVzDG9vb82cOdO6tm1qaqpGjRqlEydOqFKlSrJYLKpUqZLNnWkvLy9FRUVZ3/Pdd99p8+bNWr16tcqXLy9JSkhIUGxs7D3/PgAAALg37C7aFy5c0FtvvaUffvhBly5dksViueW43DZH+8YNJK4X6vPnz2c5lSYwMNDmPb6+vipQoIC1ZEtS0aJFlZqaakxoAAAAOJ3dy/t99NFH+uabb1SyZEkFBwfLYrGocePGql69ukwmk/LmzauJEycamdUp8ufPb/Paze3aT5aZmZnlewoWLHjTMS8vL8cGAwAAQI5md9Fev369GjZsqG+++UZRUVGSpIEDB+qrr77SZ599pszMTJ05c8awoAAAAIArsbtoJycnq0mTJpKuTYXw8fHRzp07JUl16tRRmzZttHz5cmNS5lDX724DAAAAN7K7KXp5ecnD4/9P6fbz89PBgwetr4OCgnT8+HHHpsuhrs9PL1y4sCTpxx9/1KFDh5wZCQAAADmM3UX7oYce0tatW62vK1asqF9//dX6+tSpU7edt+yKsnrY8frxhx56SE8++aSio6M1YcKEbF/rflyXHAAA4H5hsmS1fMgNli1bpuHDh6tx48aaOHGitm/frr59+yo8PFyVKlVSZGSkHnroIc2bN8/ozJCUlJSksLAwHT58WGaz2dlxADhAYmKiQkJCnB0DAOAgdi/v17ZtW504cULR0dHKkyePmjRpoieeeEKff/65pGvTKF599VXDggIAAACuxO472teZzWabudrbt29XSkqKQkJC5O3t7fCAuDXuaAO5D3e0ASB3yfbOkP8u2ZJUu3Zth4UBAAAAcotsFe3Nmzdr+fLlOn36tDIyMm46bzKZFB0d7bBwuLNVq1bJ19fX2TEAOEBQUJCzIwAAHMjuov3VV19p1KhRslgs8vLystli/DpW0bj3AgMD5efn5+wYAAAAuIHdRfuzzz5TuXLlNH36dFWsWNHITAAAAIDLs3sd7WPHjik8PJySDQAAANjB7qJdsmRJXbp0ycgsAAAAQK5hd9F+9tlnFRMTo9TUVCPzAAAAALmC3XO0ixYtKovFoqZNm6pBgwby9vaWm5ttTzeZTBo2bJjDQwIAAACuxu4NawICAu58MZNJe/fuvetQuLPrG9bExcWx6ggAAEAOZPcd7bi4OCNzAAAAALmK3UW7TJkyRuYAAAAAchW7H4YEAAAAYD+KNgAAAGAAijYAAABgAIo2AAAAYACKNgAAAGAAu1cd2b59+23Pm0wm5cmTR8WLF2eFEgAAANz37C7a4eHhMplMdo0tXry4hg4dqpYtW/7nYAAAAIArs7tof/zxxxo+fLjy5Mmjrl27qmLFivLy8tIff/yhRYsWKSkpSREREcrMzNTq1av1+uuvq0iRImrUqJGR+e97e5L3KNk92dkxADhZUIkgebp7OjsGAOBf7N6CfcSIEUpISNCSJUtUsGBBm3OXL1/Ws88+q5CQEI0ePVpms1nh4eHy9PTUvHnzDAl+v7u+BfvhVodlLmh2dhwATpbYJ1EhpUOcHQMA8C92Pwy5bt06PffcczeVbEnKly+f2rdvrzVr1kiSPDw81Lx5c+3bt89xSQEAAAAXYnfRzszM1NWrV7M8f+XKFaWnp1tfe3h4KDMz8+7SOcm6dev0+uuvW18vW7ZMAQEB+uOPP5yYCgAAAK7E7qJds2ZNff7550pKSrrpXHJyshYsWKCHH37Yeuz7779X+fLlHRLyXpszZ45Onjxpc8zeB0EBAAAAKRsPQw4ePFjPP/+8mjdvrqefflrly5eXp6en/vjjD61bt05paWkaPHiwJKljx47avXu33n33XcOCAwAAADmZ3UU7ICBACxcu1AcffKBVq1YpIyPDeq5OnToaPny4qlatqtOnT+v8+fMaNGiQ2rVrZ0jo2wkNDVWLFi109epVLV26VJmZmapfv75GjBihCxcuqHnz5hoxYoTCw8Ot77l06ZIaNGigvn37KiYmRidOnJAkVa1aVXFxcdZxu3fv1qhRo/Trr7+qUKFCateunQYNGiQ3t2v/MZCenq7Zs2dr5cqVOn78uEqVKqX27durd+/e1jHh4eHy8/PTQw89pM8//1ynTp1S5cqVNWTIEDVo0OAe/lIAAAAwkt1FW7pWtj/99FOlpqbq2LFjMpvN8vf3V7FixaxjfHx8tHbtWocHzY6YmBiVKVNG48aN04ULF/Thhx8qPDxcK1euVI0aNbR8+XKbor169WpdvXpVbdu2VaNGjTR06FC5u7vr7bfflq+vryTJYrFo9OjRioiIUEREhNauXauZM2fKx8dH3bp1kyS9+OKL2rlzpyIiIlStWjVt27ZNU6ZM0R9//KHx48dbP2/dunU6cOCAhg8fLk9PT0VGRmrAgAHauHHjLR82BQAAgOvJVtG+rlChQgoMDLzp+O7du1W9evW7DnW3LBaLoqOjVbhwYUlShQoV9Oyzz2r58uXq2LGj3nzzTR06dEiVKlWSdO1hxwYNGsjX11e+vr4qUKCAPDw8FBwcbHPdgQMHWgt6nTp1tGHDBm3ZskXdunXTDz/8oK1bt2r8+PFq06aNJKl+/frKmzevpkyZou7du6tq1aqSpLS0NM2ZM0dFihSRJOXNm1c9e/bU1q1b1bRp03vyGwEAAMBYdj8MaTabNWnSJLVu3VpNmzZVWFiY9U/jxo1Vu3ZtdezY0cisdnv88cetJVuSgoODVbp0acXHx6tZs2bKnz+/li9fLkk6evSoEhIS1KFDh9te02Qy6ZFHHrF5XaZMGaWkpEiS4uPj5ebmpmbNmtm8r1WrVrJYLNq2bZv1WIUKFawlW5JKlSoli8WiS5cu/fcvDQAAgBzF7qI9bdo0zZw5U3/99ZcsFouOHz+uAgUK6MqVKzp58qSuXr2qIUOGGJnVbiVLlrzpmLe3t1JSUpQvXz41b95cX3/9tSRp6dKl8vb2VpMmTe543Xz58tm8NplMur7fz/nz51WoUCHlyZPHZsz1qSepqalZXuf6/G079w4CAACAC7C7aMfGxio4OFibNm1SdHS0JGny5MnavHmzJkyYoPT0dPn4+BgWNDvOnTt307EzZ86oePHikqQOHTooOTlZ27dv1+rVq9WqVSt5ePynWTRWRYoUUWpqqs1a4tK1pQ+la0UfAAAA9w+7i/aJEyfUvHlz5cmTR2XKlFGRIkW0Y8cOSVLr1q3VvHlzxcTEGBY0OzZt2mRTeHfs2KGTJ0+qYcOGkq5NJalSpYqmTp2qP//886bVUdzd3bP9mbVr11ZmZqZiY2Ntjq9YsUImk0m1a9f+D98EAAAArsru27ienp7Knz+/9bW/v78OHDhgfV27dm1t2rTJsen+o9OnT6tPnz7q0aOHzp49q8jISAUGBtrMn+7YsaPeffddBQUF6cEHH7R5f6FChfTbb79p27ZtNpvw3M7jjz+uunXravTo0Tp9+rQCAwO1bds2zZ49Wy1btrzpMwAAAJC72X1Hu0KFCtq1a5f1dfny5fXbb79ZX1+4cEFpaWmOTfcfNW3aVAEBAXr11Vc1ceJEhYaGKjo62uZOdWhoqCTd8iHILl26yGKxqE+fPtqzZ4/dnztz5kw9//zzWrBggV588UWtXbtWr7zyiiZMmHDH97LzJAAAQO5istj5BN5nn32mCRMmqHPnznrttdf03Xff6fXXX9fQoUNVqVIljRw5Ur6+vvrqq6+MznxboaGhqlmzpj788MPbjluwYIEmTZqkjRs3qkCBAvconeMkJSUpLCxMh1sdlrmg2dlxADhZYp9EhZQOcXYMAMC/2D11pFu3bjpw4IBiYmL02muvqVmzZvr88881fvx4mUwmubu7a8yYMUZmdYjly5fr4MGDWrhwobp27eqSJRsAAAA5n91F283NTePGjdOQIUPk5eUlSZo/f75iY2P1zz//qGHDhqpcubJhQe11pykYBw4c0MKFC9WoUSP179//HqUCAADA/cbuqSNTp07Vk08+meVDfb/++quWLFmi0aNHOzQgbo2pIwD+jakjAJDz2H1He+rUqSpfvnyWRTsxMVFLly6laN9jq55fJd/Svs6OAcDJgkoEOTsCAOAGWRbtY8eO6YUXXlBmZqb12Lhx4xQZGXnTWIvFouTkZJUtW9aYlMhSYIlA+ZX2c3YMAAAA3CDLou3v76+nnnrKuja2yWSSl5eXChUqdNNYNzc3Va5cWf369TMuKQAAAOBC7J6jHRAQoA8++EAtW7Y0OhPscH2OdlxcnPz8uKMNAACQ09g9R3vfvn1G5gAAAAByFbt3hgQAAABgP4o2AAAAYACKNgAAAGAAijYAAABgALuL9uHDh43MAQAAAOQqdq860qxZM5UrV05hYWFq0qSJHnnkEbm5cUMcAAAAuBW7i/aIESP0448/6osvvtDcuXNVuHBhNWrUSGFhYWrYsKEKFixoZE4AAADApdi9Yc11aWlp+umnn/Tjjz/qxx9/1NGjR+Xp6anatWsrLCxMXbp0MSor/oUNawAAAHK2bBftf7NYLFq9erU++ugjHTt2TCaTSXv37nVkPmSBog0AAJCz2T115Lq9e/cqPj5e8fHxSkhI0Pnz5+Xm5qbq1aurXr16RmQEAAAAXI7dRbtv3776+eefdf78eUlS5cqV1apVK9WrV0916tRRoUKFDAsJAAAAuBq7i/aGDRskSaVLl1bPnj311FNPqWTJkoYFAwAAAFyZ3XO0ExIS9NNPP2nr1q365ZdflJGRIX9/f9WtW9f6x8fHx+i8+D/X52hPmTJFvr6+zo4DALlCUFCQPD09nR0DQC7xnx6GvHz5suLj4/XTTz8pPj5e+/fvV0ZGhipWrKhvvvnGiJy4wfWiffjwYZnNZmfHAYBcITExUSEhIc6OASCXyPbDkJKUL18+Pf744ypevLiKFi0qSdqzZw+7RwIAAAD/J1tF+9ixY9qyZYu2bNmibdu26fz589Y1tEeMGKHGjRsbFPO/Cw0NVc2aNfXhhx86OwoAAADuI3YX7dDQUP3111+yWCzy9fVV06ZN1bhxYz366KPKnz+/kRnvyvTp01WgQAFnxwAAAMB9xu6i7e3trXbt2qlJkyYKDAw0MpNDBQQEODsCAAAA7kN2F+3Fixdb/37kyBElJSUpT548Kl26tMqWLWtIOEf499SR1NRUjR8/XnFxcTKbzXr66adVtWpVjR07Vvv27ZMkDRs2TJs2bdKmTZus18jIyFBgYKAiIiIUEREhSbp69aqmTp2qlStX6tSpU/Lz81P37t3VqVNznk66AAAgAElEQVQn6/vCw8NVokQJWSwWbdiwQZUrV1aZMmUUHx+vTZs2yc3NzTo2KipK8+bN0+bNm5UnT5579OsAAADAKNmao71z506NHDlSv//+u83xypUra+zYsapRo4ZDwzmSxWJRr169dOTIEQ0ZMkQlS5ZUdHS0vvvuO5lMJuu4f//9dl5++WVt27ZNERERCggI0KZNmzR69GidP39effr0sY5bu3atnn76ac2YMUNXrlyRh4eH1q5dq40bN9rMaV++fLlatGhByQYAAMgl7C7aBw4cUM+ePWWxWNSxY0dVrlxZmZmZOnTokFauXKmePXtq8eLFqlSpkpF5/7MffvhBv/zyiyZPnqynnnpKktSgQQM988wz1t0u7bV161Zt2LBBH3zwgVq2bClJevTRR2UymTR9+nR16tRJhQsXto4fN26ctUBbLBaVLl1ay5cvtxbtrVu36sSJE2rfvr0DvikAAAByArc7D7kmKipKefPm1cqVKzVmzBh169ZNPXr00NixY7Vy5UrlzZtX06dPNzLrXUlISJCbm5vCwsKsxzw8PNS8efNsX2vLli0ymUxq0qSJMjIyrH9CQ0N15coVJSQkWMeWLl3a5i61yWRS+/bttWHDBqWmpkqSli5dqsqVK6t69ep38Q0BAACQk9hdtOPj49WlS5dbzscuW7asOnfurJ9++smh4RwpJSVFhQoVkoeH7U38UqVKZfta//zzjywWi2rVqqXAwEDrny5dushkMunvv/+2ji1evPhN7+/QoYOuXr2q2NhYXbhwQevWrVOHDh2y/6UAAACQY9k9deTy5cvy9vbO8nzx4sWtd2hzIm9vb6Wmpio9Pd3mDvPZs2dvGnvjZpkXL160eV2oUCHlyZNHMTExN42Vrt3Fvp2SJUuqYcOGio2NVb58+WQ2m9WqVavsfB0AAADkcHbf0S5fvrw2bNiQ5fn169erXLlyDgllhPr16yszM1OrV6+2Ob5+/Xqb1wULFtT58+eVlpZmPRYfH28zpm7durp69aouX75sc0f75MmT+uijj5SSknLHPB07dlRCQoIWLVqkJk2aqFixYnfx7QAAAJDT2F20n3vuOW3atEnDhg3T0aNHZbFYlJmZqT/++EPDhg3Tli1bcvTDfPXq1VOTJk00ZswYRUdHa9OmTRo8eLD27NljMy40NFRms1lDhw7Vtm3btGjRIr377rs2m940atRIderU0cCBAzV//nzFx8fr888/19ChQ5WamqoKFSrcMc/1cp2YmJijfzcAAAD8N3ZPHenSpYt2796tZcuWacWKFXJ3d5d0bY1pi8Wi5s2bq0ePHkbldIgpU6YoMjJSs2bN0sWLFxUaGqrnn39eCxcutI6pX7++3njjDUVHR6t379568MEHNWHCBI0cOdI6xmQyaebMmYqKitKcOXN06tQp+fr6qn379howYIBdWTw8PPTYY49p8+bNatSokcO/KwAAAJzLZLnVJOPb2Lp1q7799lsdP35cFotFfn5+euKJJ9SgQQOjMt6Vhg0bqnHjxnrnnXduef6jjz7SJ598or17997TXFevXtUTTzyhjh07WjfByY6kpCSFhYXp8OHDMpvNBiQEgPtPYmKiQkJCnB0DQC6RrQ1rpGt3fOvXr29EFofas2ePduzYodOnT9s1leNe+euvv7RkyRJt27ZNFy9eVOfOnZ0dCQAAAAbIsmjHxcX9pwv+e51qZ1q8eLGWL1+uRo0aqWPHjrcda+9ukI7g7u6u+fPnK3/+/Prwww9vu5ILAAAAXFeWU0cCAgKyVUAtFotMJtM9n4Jxv2LqCAA4HlNHADhSlne033vvvXuZA//RqlWr5Ovr6+wYAJArBAUFOTsCgFwky6K9aNEi9erVyzoVZPv27apUqRJTHXKYwMBA+fn5OTsGAAAAbpDlOtq7d++22TWxW7du2rJlyz0JBQAAALi6LO9o+/r6avbs2UpLS1PBggVlsVi0ffv2O84HbtOmjcNDAgAAAK4my4chlyxZolGjRikjI+PaQJNJd1pym4ch753rD0PGxcUxdQQAACAHyvKOdvv27dWgQQMdOHBA6enpioiIUPfu3VW7du17mQ8AAABwSbfdsKZUqVIqVaqUJMnT01ONGjXKsTtAAgAAADlJlg9D3qhgwYLavHmzkVkAAACAXMPuon3lyhWVK1fOyCwAAABArmF30e7YsaPmzZunP/74w8g8AAAAQK5w2zna/3b27Fn99ddfatasmYoXLy5vb2+5u7vbjDGZTFq6dKnDQwIAAACuxu6i/fPPP6to0aIqWrSoJOnChQuGhQIAAABcnd1Fe/369UbmAAAAAHIVu+do/1tmZqZOnz6t9PR0R+cBAAAAcoVsFe0TJ05o0KBBeuSRR/TYY48pMTFR8fHxeu6557Rz506jMgIAAAAux+6ifeLECXXo0EHff/+9atasaT1usVi0d+9e9ezZU3v27DEkJAAAAOBq7C7akyZNUmZmplauXKmJEyfKYrFIkurWrauVK1eqQIECmjZtmmFBAQAAAFdi98OQmzdvVufOnVW2bFmdO3fO5ly5cuXUpUsXLViwwOEBcXt79uxRcnKys2MAAO6hoKAgeXp6OjsGgDuwu2hfvHhRJUqUyPJ84cKFlZqa6pBQsF+LFi1kNpudHQMAcA8lJiYqJCTE2TEA3IHdU0fKly+v7du3Z3l+/fr1bNEOAAAA/B+7i/Zzzz2nb775Rp988onOnj1rPX78+HG9+eab2rJli9q1a2dISGeIjIxUQECAQ641fPhwNWzY8LZjtm7dqoCAgNv+YwYAAACuw+6pI126dNH+/fsVGRmpjz76SJLUu3dvZWRkyGKx6JlnnlH37t0NC3qvmUwmmUwmh1yrX79+6tatm12fCQAAgNzB7qItSWPGjFGrVq20Zs0aHTt2TBkZGSpTpoyeeOIJNWrUyKiMLq9s2bLOjgAAAIB7zO6iffjwYVWsWFG1atVSrVq1jMxkt/T0dE2bNk1r167V8ePH5eHhoWrVqmnQoEGqXbu2oqKitGzZMo0dO1YTJ07UoUOH5OPjo27duqlHjx7W66Smpmr8+PFav369rl69qhYtWih//vw2nzV8+HAlJSXpoYce0vLly1W4cGGtXr1anp6eiomJUUxMjI4dO6aiRYuqWbNmevnll+Xl5SVJGjZsmDZt2qRNmzZZrzdz5kzFxMTozJkzqlWrllq0aHFPfjMAAADcG3YX7WbNmik4OFitW7dWs2bNVKxYMSNz2WXYsGHasmWLXn31VZUvX14nTpzQ1KlTNXDgQG3YsEEmk0lnz57VyJEj1bdvX/n7+ysmJkbjx4/XQw89pPr160u6NgXmyJEjGjJkiEqUKKEFCxZoy5YtN33ejh075OnpqalTp+r8+fPKmzevRowYoRUrVqhXr16qW7eu9u7dq6ioKO3Zs0fR0dGSbp4SMnHiRM2dO1cvvviiatWqpY0bN2rUqFHG/2AAAAC4Z+wu2i+++KK++eYbjR07VuPHj1ejRo3UunVrNWnSxClreV69elUXLlzQiBEj1LJlS+txDw8PDRkyRPv375ckpaWl6a233tLjjz8uSapRo4bWrVunuLg41a9fXz/++KN27typqVOn6oknnpAkPfbYY3r66af1559/2nxmRkaGRo8ebZ0KcujQIS1ZskQDBgxQ//79JUn169eXj4+PXn/9da1bt856zesuXLig6Ohode7cWS+//LIk6dFHH1VKSoqWL19uwC8FAAAAZ7B71ZFXXnlF69at08KFC/Xss89q586devnll9WwYUO99dZb+vnnn43MeRNPT0/NnDlTLVu21KlTp5SQkKDFixdr1apVkq5NK7nu31vG582bV0WLFtXly5clSfHx8XJzc1Pjxo2tY9zc3PTkk0/e9Jnu7u7y8/Ozvo6Pj5fJZFLz5s1txjVv3lzu7u7atm3bTdfYsWOHzGazQkNDbY4/88wz2fj2AAAAyOmy9TCkdK201qxZUyNGjNDmzZu1evVqrVmzRosWLZK/v7/Wrl1rRM5b2rJli9577z0dPHhQ+fPn14MPPmjdVOf6FvGSrHOlr3Nzc1NmZqYkKSUlRYUKFZKHh+1P4evre9PnFS1a1GYaSEpKiiTJx8fHZpy7u7uKFSt2yw18rr/H29vb5niJEiVsMgMAAMC12X1H+6Y3urmpSpUqCggIUOXKlWWxWPT33387MtttJSUlqV+/fqpQoYK+/fZb/fzzz4qJiVHr1q2zdZ3rhfjfd8Al6Z9//rnje4sUKSJJOn36tM1xs9msc+fO3XIeu7e3tywWy03vOXfuHMv7AQAA5CLZLtpnz57VggUL1KVLF4WGhuq9996TJI0dO9ZmVQ2j7dq1S2lpaerVq5f8/f2txzds2CBJ1jvWd9KgQQNlZmZq9erVNsevX+d26tSpI4vFYp2uct2qVauUmZmpOnXq3PSemjVrKl++fIqNjbU5vn79ervyAgAAwDXYPXVk8eLFio2NVXx8vMxms/z9/dWvXz+1bt3aKetEBwYGyt3dXZGRkXrhhReUmZmp2NhYrVixQpKsc7DvpE6dOmrcuLHGjBmjlJQUVahQQUuWLNGRI0fu+N5KlSqpbdu2mjFjhq5evap69erpt99+09SpU1W7dm2bed/X5cuXTwMGDNDEiRNVsGBBPf7449q2bZuWLFmSna8PAACAHM7uov3mm2+qcOHCateundq0aaOQkBAjc92Rv7+/IiMjFRUVpYiICBUqVEiBgYGKiYlRz549lZCQcNPc7Otu3PVxypQpioyM1MyZM3Xx4kU1adJEL730kiZPnnzT+240btw4lS9fXkuWLNGcOXNUokQJdevWTf3797cZ/++//+9//1OBAgU0d+5cxcTEqGrVqnrnnXc0ZMiQu/1ZAAAAkEOYLHY+gbdmzRqFhoYqT548RmeCHZKSkhQWFqbDhw/LbDY7Ow4A4B5KTEx0+g0vAHdm9x3tsLAw7d27V8nJyZKurZIREBBA8QYAAABu4Y5F+9y5c4qMjNTq1at14cIFm3MFCxZUs2bNNGjQoByxUyQAAACQU9y2aP/222/q1auXzp49Kx8fHzVq1EglSpSQh4eHkpOTlZCQoC+//FJxcXGaOXOmqlWrdq9yAwAAADlalkX7/Pnz6tevn8xmsyZMmJDl+tSxsbEaPXq0IiIitGLFChUqVMiwsAAAAICryLJof/nllzp16pTmz59vs4X5jZo1ayY/Pz917txZixYt0gsvvGBIUNzaqlWrbrmLJQAg9woKCnJ2BAB2yLJor169Wk8++eRtS/Z1wcHBeuaZZxQbG0vRvscCAwPl5+fn7BgAAAC4QZY7Q/7555+qVauW3Rd65JFH9OeffzokFAAAAODqsizaGRkZcnd3z9bFbrWhCwAAAHA/yrJoly1bVgkJCXZf6Oeff3bKVuwAAABATpRl0W7SpInWrFmjvXv33vEiu3fvVmxsrJo1a+bQcAAAAICryrJo9+zZU4ULF1bv3r21adOmLC8QFxen3r17q2TJknr22WcNCQkAAAC4mixXHSlSpIhmzJih3r17q3fv3vL391fNmjXl6+srd3d3nTlzRtu3b9fRo0fl7e2tGTNmqGDBgvcyOwAAAJBj3XZnyODgYH399deKjIxUbGysjh49anO+QIEC6tixowYPHqyiRYsaGhQAAABwJSaLxWKxZ2B6erp2796tU6dOKTMzU6VKlVK1atWUN29eozPiFpKSkhQWFqa4uDjW0QYAAMiBbntH+98yMzMVEhJy2zE8EAkAAABck+XDkDfq3bu30tLSbnnu77//Vt++fTVkyBCHBQMAAABcmd1Fe8eOHerVq5cuX75sczwmJkYtWrTQhg0b9Mwzzzg8IAAAAOCK7C7akydP1i+//KI+ffro8uXLOnLkiMLDwzV69GgVKVJEs2bN0qRJk4zMCgAAALgMu+doh4WFafr06RowYIA6duyoP//8UxkZGerdu7f69+/PQ5EAAADAv9h9R1uSGjZsqFmzZunkyZMym82aN2+eBg8eTMkGAAAAbpDlHe24uLgs39S1a1fNmDFD77//vvr06aN/rxAYFhbm2IQAAACAC8pyHe2AgACZTKYs33j9bdfHWCwWmUwm7d2714CYuNH1dbSnTJkiX19fZ8cBAMBGUFCQPD09nR0DcKos72i/99579zIH/qMWLVrIbDY7OwYAADYSExPvuP8GkNtlWbTbtm1r1wXS0tKYow0AAADcIFsPQ8bFxal9+/b666+/rMfGjh2rli1b6qeffnJ4OFcSFRWlgIAApaenOzsKAAAAcgC7i/b333+viIgInTt3zmaHyIcfflhpaWnq1auXEhMTDQnpCkwm023ntAMAAOD+YnfRnjFjhoKCgvTNN9+ofPny1uMdO3bU119/rYCAAE2ZMsWIjAAAAIDLsbtoHzx4UO3atVO+fPluOufl5aW2bdvm6hVHQkNDNWnSJE2YMEF169ZV7dq19fLLL+vvv/+2Gbd582a1b99ewcHBCg0N1dy5c63njh8/roCAAK1atUr9+vVTjRo11LBhQ02YMIEpJwAAALmM3UU7T548OnPmTJbnU1NTlcVKgblGTEyMfvrpJ40bN05vvvmmdu7cqfDwcGtJtlgsGjlypJ5//nl98sknCgoK0oQJE25ak3zMmDHKmzevoqKi1K1bN82fP19vvPGGM74SAAAADGL3Fuy1atXSF198oQ4dOqhkyZI2586ePauFCxfqkUcecXjAnMRisSg6OlqFCxeWJFWoUEHPPvusli1bJunaPO0xY8YoNDRUklSjRg2tX79eW7ZssdnI58EHH1RkZKQk6bHHHpPJZNKkSZPUv39/VahQ4R5/KwAAABjB7qLdv39/derUSS1bttRTTz2lcuXKyWQy6ejRo/ruu+90+fJlvfzyy0ZmdbrHH3/cWrIlKTg4WKVLl1Z8fLy1IP/7Hxv58uWTj4+PUlJSbK7TunVrm9dPP/20PvzwQ23fvp2iDQAAkEvYXbQDAgI0b948jRs3TosXL7aZJhIYGKg333xT1apVMyRkTnHjnXxJ8vb2tinSN85hN5lMN02pKVGihM3r4sWLS5L++ecfR0UFAACAk9ldtKVrd3BjYmJ09uxZnThxQhkZGXrggQfumy3Az507d9OxM2fOqHLlynd1netz368XbgAAALi+bG1Yc523t7eqV6+uhx9+2KZk3+5hydxg06ZNNquD7NixQydPnlSDBg2ydZ0bH46MjY2Vm5ubHn30UYfkBAAAgPNl6472l19+qR9++EGXLl1SZmam9XhGRoYuXryo33//Xbt373Z4yJzi9OnT6tOnj3r06KGzZ88qMjJSgYGBat68uT7++GO7r7N+/Xq9/fbbatq0qX799VdNnz5dXbp0UenSpQ1MDwAAgHvJ7qL92Wefafz48ZKurZudlpam/Pnz69KlS7JYLPLy8lKHDh0MC5oTNG3aVKVLl9arr76qPHnyqGnTpnrttdfk7u4uSbfcGfJWx/r166ddu3apf//+8vX11aBBg/TCCy8Ynh8AAAD3jt1Fe8mSJapUqZKio6N1/vx5NWvWTKtWrVLRokU1d+5cRUVFqUmTJkZmdToPDw8NGzZMw4YNu+lcRESEIiIibjp+4zQRSfLx8dGMGTMMyQgAAICcwe452seOHVO7du3k4+OjihUrqkCBAkpISFC+fPnUr18/Pf744/r000+NzAoAAAC4DLuLtpubm4oUKWJ9Xa5cOe3fv9/6ulGjRjp8+LBj0+Ugt5oC4szrAAAAIGeze+qIn5+fDh06ZH3t7++vffv2WV9nZmbq4sWLjk2Xg9xqCkh2lSlTRnv37nVAGgAAAOR0dhftJ598UrNmzZKvr6+6du2qevXq6Z133tG6detUsWJFxcTEqGzZskZmxS2sWrXqvlnHHADgOoKCgpwdAXA6k+XGbQuzcOXKFb300kvatm2btm/fLk9PT7Vs2VJ//vmnJMlisWj8+PFq06aNoYFxTVJSksLCwhQXFyc/Pz9nxwEAAMAN7L6j7eXlpc8++0y7du1SwYIFJV1bV3vBggVKSUlR48aNs71xCwAAAJBb2f0w5PLly5WUlGTzX0HFihVTRESERowYoVKlSumTTz4xJCQAAADgauwu2sOHD9fOnTuzPB8fH69p06Y5JBQAAADg6rKcOnLs2DGNHDlS16dwWywWffzxx1q0aNFNYy0Wi/bt2ycfHx/jkgIAAAAuJMui7e/vLx8fH23cuFHStfWfT5w4oeTk5JvGurm5qUSJEho8eLBxSQEAAAAXctuHIT/88EPr3wMCAjRmzBi1bNnS8FAAAACAq7N71ZG4uDh5e3sbmQUAAADINewq2hkZGSpTpozNsd9++03x8fHKly+fGjdurJIlSxoSEAAAAHBFty3a+/bt07vvvqtdu3bZrDjy/vvva+7cuZKuPQjp4eGhkSNH6rnnnjM2LQAAAOAisizaJ0+eVNeuXXXlyhXVrVtXZrNZHh4e2rBhg+bMmSMvLy8NHz5cVapUUUxMjEaPHq2HHnpINWrUuJf5AQAAgBwpy6I9a9YsZWRk6Msvv1RgYKD1+Ny5c2UymfTSSy9Z72CHhITo8OHDmjNnjqZMmWJ8agAAACCHy3LDmk2bNql9+/Y2JfvChQtKTEyUJLVt29Zm/JNPPqmff/7ZoJgAAACAa8myaP/999+qUqWKzbGEhARlZGSoUqVKNz386OPjo5SUFGNSAgAAAC4my6Lt4eGh9PR0m2Pbtm2TJNWrV++m8adPn1ahQoUcHA8AAABwTVkW7YoVK+rXX3+1ORYXFyeTyaRGjRrdNH7dunWqVKmS4xMCAAAALijLhyGbN2+uDz74QHXr1tVjjz2mL7/8UseOHdMDDzygBg0a2IydPXu2du3apREjRhgeGLb27Nmj5ORkZ8cAAMDhgoKC5Onp6ewYwH9mslgslludMJvNevHFF7V582aZTCZZLBZ5eXlp5syZqlOnjiRpxYoV+vTTT3Xw4EFVrVpVixYtkoeH3ZtN4i4kJSUpLCxMhw8fltlsdnYcAAAcLjExUSEhIc6OAfxnWbZiDw8PzZo1S2vWrNHPP/+sAgUKqE2bNqpQoYJ1zOHDh3XkyBG1a9dOw4YNo2QDAAAA/yfLO9r2uHz5svLmzSs3tyyneiMLMTExmj9/vlatWiVJGjt2rE6dOmX3OuTc0QYA5Hbc0Yaru6uGnC9fPkr2f5SYmGidgnOr1wAAAHBttGQnSUxM1COPPCJJSk1N1YEDB6yvAQAA4PruauoIsjZ//nzrSi0+Pj5q06aNMjIyNGPGDOuY6w+ZXv+7JPXv318RERF3vD5TRwAAuR1TR+DqeHrRAJMmTdLs2bPVvXt3NWrUSAcPHtQHH3ygVq1aadGiRdqyZYvmzZtnLd1ffvmlDhw4oJEjR9604yYAAABcE0XbwS5cuKA5c+aoU6dOGjp0qCSpfv36unjxotavX6/q1avr22+/1cMPP6zg4GBJ0rRp01SvXj3rawAAALg+5mg72M6dO5WRkaGmTZvaHO/bt6+++uorZWZm6pdfflFwcLAyMjJkNpv1yy+/6OGHH1ZGRoaYyQMAAJA7ULQd7Ny5c5Ikb2/vm85NnTpV1atX1/bt2zVlyhQFBgaqevXqSklJUUREhKpXr65p06bd68gAAAAwAFNHHKxw4cKyWCw6e/aszfEzZ87Iz89PEydO1Guvvab58+fLy8tLGzdu1Pz58zVr1ixZLBaVKFHCSckBAADgSNzRdrDg4GB5enoqLi7O5nhMTIxGjRols9msBx54QI888ogCAwN15coVVatWTdWqVVNgYKB8fX2dlBwAAACOxB1tBytWrJh69uypTz/9VF5eXmrQoIH279+vWbNmqUePHtq/f7+qVq1qHb9v3z6b1wAAAMgdKNoGGDx4sHx8fPTFF19o3rx5Kl26tAYOHKgePXrof//7n83GNPv371fr1q2dmBYAAABGYMMaF8WGNQCA3I4Na+DqmKMNAAAAGICiDQAAABiAog0AAAAYgIchXdyqVatYEhAAkCsFBQU5OwJwVyjaLi4wMFB+fn7OjgEAAIAbMHUEAAAAMABFGwAAADAARRsAAAAwAEUbAAAAMABFGwAAADAARRsAAAAwAEUbAAAAMABFGwAAADAARRsAAAAwAEUbAAAAMABFGwAAADAARRsAAAAwAEUbAAAAMABFGwAAADAARRsAAAAwgMf/a+/u42o+/z+Av86kb41IxDQSmg7dkVTLkcLQw01u1mbFMtE3zsb23b6j/EjEzHf4ussyDXM7k3wfjtxmVDI3R24joyhCo607kur6/eHh89iRJptPp9Nez8ejxx7nuq7Pdd7neo/ePl1dH30HQH/NhQsXkJeXp+8wiIiIqBqOjo5o2LChvsMgPWChbeAGDx6M8vJyfYdBRERE1dBqtXBxcdF3GKQH3DpCRERERCQDFtrP0adPH3z66af6DoOIiIiIDAy3jjxHdHQ0GjVqpO8wiIiIiMjAsNB+DqVSqe8QiIiIiMgAcevIc/x+68itW7cQFhYGLy8vODg4wN3dHZMnT8bt27cBAKtWrYK9vT3y8/N15khISIBSqcSVK1cAAJcvX8aUKVPg6ekJBwcHqFQqhIeHo6ioqHY/HBERERHJhoV2DZWVlWH06NHIyMjAjBkzsGbNGkycOBHJycmIiIgAAPj5+UEIgd27d+tcq9Fo0KVLF9ja2uLevXsYPXo0CgsLMW/ePMTGxmLUqFHYsWMHFi9erI+PRkREREQy4NaRGsrKyoKVlRVmz56N9u3bAwB69OiBa9euIT4+HgDQqlUreHh4QKPRIDAwEABQUFCApKQkTJ06FQCQkZGBTp06YdmyZWjcuDEAwN3dHWfOnMFPP/2kh09GRERERHJgoV1DdnZ2WL9+PYQQyMnJwfXr15GZmYkzZ86grKxMGufn54dp0067X0cAAB21SURBVKYhNzcXVlZW0t3tQYMGAQA8PT3h6emJiooKZGVlITs7Gz///DOuXbsGIYRePhsRERERvXwstF/AunXrsGrVKuTn58PCwgJKpRImJiY6Y/r374/IyEhoNBqEhIRAo9GgV69esLCwkMYsXrwYGzduRElJCSwtLeHg4ABTU1OUlJTU9kciIiIiIplwj3YNJSQk4IsvvsCYMWNw5MgRHDlyBLGxsXByctIZZ2pqigEDBmD37t24desWtFothg8fLvWvWrUKq1evxtSpU3H8+HEkJSUhOjoa1tbWtf2RiIiIiEhGLLRr6MSJEzA1NUVoaKh0d/rRo0dISUmpMnbYsGG4ePEivv32WzRp0gQ+Pj5S38mTJ2FjYwN/f3+YmZkBAAoLC6HVarl1hIiIiKgeYaFdQ87OzigtLUVUVBSOHz+OhIQEBAUFISsrCwBw//59aay7uzusrKywadMm+Pr6omHDhlKfk5MTsrKyEB0djRMnTmDHjh0IDAxEQUGBzhxEREREZNhYaNfQsGHDoFarcfDgQUyYMAGLFi2Cra0tli5dCuDxnerf8/PzQ2VlJYYNG6bTHhISgoCAAGzevBkTJkzAypUr4eXlhYiICBQUFCAzM7PWPhMRERERyUchuF/hD6lUKnh7eyMqKkrfoei4ceMG+vbti8zMTJSXl+s7HCIiIqqGVquFi4uLvsMgPeCpI9W4cOEC0tLScPfuXencbCIiIiKimmKhXY1t27Zhx44d8PLygr+/v77DISIiIiIDw60jBopbR4iIiAwDt478ffGOtoHTaDSwtLTUdxhERERUDUdHR32HQHrCQtvA2dvbo02bNvoOg4iIiIiewuP9iIiIiIhkwEKbiIiIiEgGLLSJiIiIiGTAQpuIiIiISAYstImIiIiIZMBCm4iIiIhIBiy0iYiIiIhkwEKbiIiIiEgGLLSJiIiIiGTAQpuIiIiISAYstImIiIiIZMBCm4iIiIhIBiy0iYiIiIhkwEKbiIiIiEgGLLSJiIiIiGRgpO8A6K+5cOEC8vLy9B0GERER1RJHR0c0bNhQ32FQDbDQNnCDBw9GeXm5vsMgIiKiWqLVauHi4qLvMKgGuHWEiIiIiEgGLLSJiIiIiGSg10K7T58++PTTT/UZwksVHx+Pzp07Iysr64Wui46ORmxsrExREREREZE+6HWPdnR0NBo1aqTPEF4qb29vfP/993j99ddrfE1FRQWWLl2KDz/8UMbIiIiIiKi26bXQViqV+nz7l65Zs2Zo1qzZC10jhJApGiIiIiLSpzqzdeTWrVsICwuDl5cXHBwc4O7ujsmTJ+P27dsAgFWrVsHe3h75+fk6cyQkJECpVOLKlSsAgMuXL2PKlCnw9PSEg4MDVCoVwsPDUVRUJF2Tnp6O999/H25ubujWrRvee+89HD58WGfec+fOYfz48XB1dYW7uzvUajWuX78OALh58yaUSiXWrl2LwYMHo2vXrli7di3i4+OhVCqlrSNhYWEICAhAfHw8+vTpg65du+K9996DVquV5nFwcIBCocDy5cvRt29fGVaZiIiIiPShTvwyZFlZGUaPHo2MjAzMmDEDa9aswcSJE5GcnIyIiAgAgJ+fH4QQ2L17t861Go0GXbp0ga2tLe7du4fRo0ejsLAQ8+bNQ2xsLEaNGoUdO3Zg8eLFAIDi4mKMHz8ezZs3x5IlS7B8+XK8+uqrUKvVyM7OBgBcunQJgYGBKC4uxvz58zF//nzk5OQgKCgIxcXF0nsvXboU77//PhYtWiQVyQqFQie+y5cvY8GCBZg4cSL++9//QqFQ4IMPPsDly5fRsmVLbN68GUII+Pv7Y8WKFbKtMRERERHVrjpxjnZWVhasrKwwe/ZstG/fHgDQo0cPXLt2DfHx8QCAVq1awcPDAxqNBoGBgQCAgoICJCUlYerUqQCAjIwMdOrUCcuWLUPjxo0BAO7u7jhz5gx++uknAEBmZiby8/MxZswY6QxKR0dHrFy5EmVlZQCAr7/+Go0bN8batWthYmICAOjYsSPGjh2Ls2fPol27dgCAfv364Z133pE+x8mTJ6t8tpKSEnz77bd48803AQBubm7o27cvYmJisHDhQjg5OUmfr75tpSEiIiL6O6sThbadnR3Wr18PIQRycnJw/fp1ZGZm4syZM1LxCzy+qz1t2jTk5ubCyspKurs9aNAgAICnpyc8PT1RUVGBrKwsZGdn4+eff8a1a9ekvdBvvPEGWrRogdDQUAwYMAA9e/aESqWSinXgccHcs2dPqcgGAGtraxw8eBDA4y0fAGBjY/Pcz2ZpaSkV2QDw6quvwsvLC6mpqX9ytYiIiIjIENSJQhsA1q1bh1WrViE/Px8WFhZQKpU6hS4A9O/fH5GRkdBoNAgJCYFGo0GvXr1gYWEhjVm8eDE2btyIkpISWFpawsHBAaampigpKQEAmJqaYvPmzVi5ciUOHDiAbdu2wcjICG+99RYiIiLQtGlT/Pbbb2jevPlzY67JmFatWlVps7CwQEFBwXOvJSIiIiLDVSf2aCckJOCLL77AmDFjcOTIERw5cgSxsbHStoonTE1NMWDAAOzevRu3bt2CVqvF8OHDpf5Vq1Zh9erVmDp1Ko4fP46kpCRER0fD2tpaZ562bdti3rx5OHr0KOLi4jBu3Djs3bsX//nPfwAAZmZmVX7pEgCOHDki3c2uqV9//bVK271792pUpBMRERGR4aoThfaJEydgamqK0NBQ6e70o0ePkJKSUmXssGHDcPHiRXz77bdo0qQJfHx8pL6TJ0/CxsYG/v7+MDMzAwAUFhZCq9VKW0cSEhLw5ptv4t69ewCALl264JNPPsEbb7yB3NxcAICrqytSU1Px8OFDae6bN29i/Pjxz4zpj+Tm5uLSpUvS65KSEiQlJUGlUgEAXnmlTqSAiIiIiF6yOlHlOTs7o7S0FFFRUTh+/DgSEhIQFBQkHZN3//59aay7uzusrKywadMm+Pr6omHDhlKfk5MTsrKyEB0djRMnTmDHjh0IDAxEQUGBNIerqysqKysRGhqK/fv349ixY1i4cCEyMjKkvd5qtRrFxcUIDg5GYmIiDhw4gA8//BA2NjbSmOo8fS62EAJqtRo7d+5EYmIigoODUVFRgdDQUACPTylp3Lgxzp49izNnzvz1xSQiIiKiOqFOFNrDhg2DWq3GwYMHMWHCBCxatAi2trZYunQpgKqnefj5+aGyshLDhg3TaQ8JCUFAQAA2b96MCRMmYOXKlfDy8kJERAQKCgqQmZmJli1bIjY2Fubm5oiIiEBISAiSkpIwe/ZsjBw5EsDjB+ls2LABxsbG+OyzzzBz5kx07NgRa9eulU4zefoYvyeebm/evDnUajW++uorfP755zA3N8eWLVt0nh4ZEhKCU6dOYcKECSgvL/9ri0lEREREdYJC6PHRhCqVCt7e3oiKitJXCLIKCwtDcnLyC283qYkbN26gb9++yMzMZHFORET0N6LVaqUjiqlu08upIxcuXEBaWhru3r0rnZtNRERERFSf6KXQ3rZtG3bs2AEvLy/4+/vrI4RaU90WEyIiIiKq3/S6dYT+PG4dISIi+nvi1hHDUWceWEN/jkajgaWlpb7DICIiolri6Oio7xCohlhoGzh7e3u0adNG32EQERER0VPqxPF+RERERET1DQttIiIiIiIZsNAmIiIiIpIBC20iIiIiIhmw0CYiIiIikgELbSIiIiIiGfB4PwNVUVEBALh9+7aeIyEiIiLSr9deew1GRnWvrK17EVGN/PLLLwCAwMBAPUdCREREpF+JiYl18rkifAS7gSotLcX58+dhaWmJBg0a6DscIiIiIr2pq3e0WWgTEREREcmAvwxJRERERCQDFtpERERERDJgoU1EREREJAMW2kREREREMmChTUREREQkAxbaREREREQyYKFtgH766SeMGjUK3bp1g7e3N5YuXSo9KZIei4+Px4gRI+Di4gIfHx+EhYXh7t27Uv+vv/6KadOmwdPTEy4uLpg4cSJycnKqzLNp0yYMHDgQzs7OGDJkCDQaTZUxFy9exNixY9G9e3d4enoiKioK9+/f1xlTWlqKuXPnwsvLC926dcOYMWOQnp5eZa49e/bAz88PXbt2Rf/+/fHdd9+9hNXQr5kzZ0KpVOq0cf3ld/bsWYwbNw7dunWDh4cHJk+ejBs3bkj9zIH84uLiMHToUHTr1g0DBgxATEwMysvLpX7mQB537tyBu7s7UlJSdNoNeb1v3LgBtVoNNzc3uLm54fPPP0d+fv6LLk2tqS4HV65cwaRJk6BSqdCjRw8EBATg6NGjVa6vVzkQZFBOnz4tHB0dxccffyySkpJETEyMsLe3F/PmzdN3aHXGhg0bhJ2dnZg7d65ITU0V8fHxonfv3qJPnz6ipKREVFRUiOHDhwsfHx+xa9cusWfPHuHr6yt8fHxEcXGxNM/atWtF586dxZIlS0RycrIIDw8XdnZ2Yv/+/dKYnJwc4ebmJoKCgsShQ4fExo0bhYuLi1Cr1ToxTZo0Sbi5uYkffvhBJCYmivfee0/06NFD5ObmSmP27dsnlEqliIyMFCkpKWLBggXCzs5OrFu3Tv5Fk8mhQ4eEnZ2dUCqVUhvXX37p6enC2dlZBAcHi+TkZLFr1y7Rr18/0b9/f/Hw4UPmoBZs3bpV2NnZiTlz5ojU1FQRGxsrHBwcxNy5c4UQ/HMgl9zcXOHr6yuUSqVITk6W2g15vYuKioSPj48YOnSoOHDggIiPjxcqlUqMGDFCVFZWyrGMf0l1Obh9+7Zwc3MTI0eOFPv37xdJSUli0qRJQqlUisTERGlcfcsBC20DM27cODF06FCdtjVr1gh7e3uRl5enp6jqll69eonPPvtMpy0tLU3Y2dmJrVu3il27dgmlUikuXLgg9efl5QknJyexevVqIYQQpaWlws3NTcyZM0dnnokTJ4pBgwZJr2fMmCE8PT3Fw4cPpbb9+/cLOzs7cfbsWZ333rdvnzTmwYMHQqVSicjISKlt4MCBIjQ0VOf9oqKihJubmygrK/uzy6E3v/32m1CpVMLHx0en0NZoNFx/mY0dO7bKN4BTp04JLy8vodVqmYNa4O/vLwICAnTa5s+fL5ycnER5eTlz8JJVVlaKuLg44e7uLtzd3asUeYa83jExMcLR0VH88ssv0pj09HRhZ2cndu/e/eKLJZPn5WDRokXCxcVFFBQUSG0VFRVi0KBBYtSoUUKI+pkDbh0xIGVlZTh+/DjeeustnXZfX1+Ul5cjOTlZT5HVHaWlpRg4cCBGjBih025rawvg8Y+zkpOT0bp1a3Tp0kXqt7S0RPfu3XHo0CEAwOnTp1FYWIj+/fvrzOPr64urV69KP4JPSUmBl5cXjI2NpTHe3t4wMTGR5kpOToaxsTG8vb2lMSYmJvD29pbG3LhxA1lZWc98v8LCQpw6depPr4m+REREoGPHjhgyZIhOe0pKCtdfRgUFBTh27BgCAgKgUCik9m7duuHw4cNwcXFhDmpBaWkpzMzMdNrMzc1RVlaGkpIS5uAly8jIwKxZszB8+HB8+eWXEE899NrQ1rugoEBa7+TkZDg7O6NFixbSmM6dO6Ndu3bSXHXB83JgbW2NcePGoUmTJlLbK6+8AhsbG+Tl5QGonzlgoW1AcnJy8OjRI7Rv316nvVWrVjAxMcHVq1f1FFndYWJigvDwcLz55ps67fv374dCoUCnTp1w9erVKmsIAO3atZPWMDMzEwCqjGvXrh2EELh69SoePnyI3NzcKmOMjIzw+uuv68xlZWWFhg0bVpnr1q1bKC0tRWZmJhQKRZW5bGxspPczJDt37kRKSgq++OILnWIPANdfZhkZGRBCoHnz5ggLC4OrqyucnZ3x0UcfSd/MmAP5BQUFISUlBf/73/9QXFyMkydPYv369ejduzeaNGnCHLxkVlZW2L9/P6ZOnQpTU9Mq/Ya23k9ifjLX82KvC56Xg5EjR0KtVuu0FRYW4sSJE+jUqROA+pkDFtoGpLi4GADQuHHjKn2NGjWS+knXtWvXsGDBAnTq1An9+vVDUVHRc9ewqKgIQNW1btSoEQCgpKREGvOk7Y/mqu79gMd5rS63vx9jKO7cuYOoqCiEhYWhdevWVfq5/vK6d+8ehBCYOXMmhBBYtmwZIiMjcfr0aQQFBaG0tJQ5qAVDhw6Fn58fpk6dCldXV4wePRpWVlZYuHAhAP45eNmaNGmCVq1aVdtvyOtdk9jrgufl4GmVlZWYPn06SkpKEBoaCqB+5sDoD3upTqmsrPzD/qfvHBJw+fJlBAcHw8jICMuXL8crr7zyh+v4ZA2f/pHXs9Q0H8+bS6FQ1KvchoeHo1u3bhg5cuQz+7n+8nr06BEAoFOnTpg/f77U3qZNG4wZMwY7d+5kDmrBxIkTodVq8a9//QsuLi64du0ali1bhvHjx2PNmjXMQS0z5PWuSeyGpqysDP/+979x4MAB/N///R+cnZ0B1M8c8I62AXmyr6mkpKRKX0lJSZX9gH93hw8fRkBAAIyNjbF+/Xq0bdsWwON1fNYaFhcXS2v45L9Pj3vy2szMrNoxz5qrujHPm+v3YwzBxo0bcf78eURGRqKiogIVFRXSX3aVlZWorKzk+svsyZ2Y3+9LBABXV1eYmpoiPT2dOZBZWloaUlJS8NlnnyEkJASurq54++23ERMTg7S0NMTFxTEHtcwQ1/vJ9/yaxG5I8vPz8f777+PAgQOYMWMGAgMDpb76mAMW2gakbdu2aNCgAa5fv67TfufOHZSWlqJjx456iqzu2bp1KyZNmgRra2ts3bpV2m8FPN77lZ2dXeWa7OxsdOjQQRojhKiy1tevX4dCoYCtrS1MTU3x2muvVZmrvLwcubm5Uj7at2+PW7duVTnrPDs7G1ZWVjA2NkaHDh2qfT8ABpPbPXv2oLCwEL1794a9vT3s7e0RExMDIQTs7e0xffp0rr/Mnvy/XlZWptMuhEBFRQVMTEyYA5nl5uZCoVCge/fuOu1KpRJmZma4cuUKc1DLDHm9axK7obh+/TreeecdZGRkYMmSJQgICNDpr485YKFtQIyNjeHm5ob9+/frtO/evRtGRkbw8PDQU2R1i0ajQUREBDw9PbFx40Y0b95cp1+lUiEnJweXLl2S2vLy8qDVatGrVy8AgIuLC1599VXs3btX59qEhATY2NhIe49VKhWSkpLw8OFDacyPP/6Ihw8fSnOpVCqUlpbixx9/lMY8ePAAhw4dksa0bdsW1tbWz3y/pk2bwsnJ6a8uS62YM2cOtm3bhri4OOlr5MiRUCgUiIuLw0cffcT1l1nHjh3Rpk0b7Nq1S6c9KSkJZWVl6NGjB3MgsyffvE+ePKnTfvnyZRQVFaFt27ZQqVTIzs5mDmTy9I/zDfH/eUdHR2mutLQ0nYeupaen4/r169JcddHTOcjPz0dQUBCKi4uxbt069OvXr8o19TEHDWbNmjXrD0dQnfL6668jNjYWFy5cQOPGjbFv3z4sXrwYAQEB8PX11Xd4eldYWIixY8eiSZMmCA8PR0FBAe7cuSN9AYCTkxP27t2LuLg4WFhY4Nq1awgLC4OxsTHmzZsHY2NjGBkZobKyEqtXr8b9+/dRWVmJr7/+Gnv37sWcOXOkf8F26NAB69atQ2pqKpo1a4ajR49izpw56NWrF8aNGwfg8W9ia7VabNq0CWZmZsjLy8PMmTNx9+5dfPnll9KPppo2bYpvvvkGt27dgrGxMb7//nt89913+OSTT6rcGaurzM3N0bJlS52vc+fOQavVIjIyEmZmZujQoQPXX2ZWVlbYsGEDLly4AHNzcxw7dgyzZ8+Gvb09Pv30U3Ts2JE5kJGlpSWuXLmCzZs3A3i8bSo1NRURERGwsLDA7NmzoVQqsW/fPuZABjdv3kR8fDyGDh0Ka2trADDov3feeOMN/PDDD9izZw9atGiB8+fPIzw8HO3bt0d4eHid3Kf9rBxERETg1KlTmDJlClq3bq3zvTk/Px+Wlpb1Mwd/eMo21Uk//vijGD58uHB0dBQ+Pj5i2bJldfLpUPqQkJAglEpltV8LFy4UQghx584d8fHHHwtXV1fRo0cPoVarRXZ2dpX5vvnmG9GnTx/h5OQkhgwZ8syD6dPS0kRAQIBwcnISKpVKREVFiQcPHuiMKSoqEjNmzBAeHh7CxcVFjB07Vly8eLHKXHFxccLX11c4OjqK/v37iw0bNrykldGfxYsXi86dO+u0cf3ll5ycLN59913h7OwsPD09xaxZs3SegMccyKu8vFysWLFCvPXWW8LR0VH069dPzJ49W/z666/SGOZAHseOHavysBQhDHu9r169KsaPHy+6du0qPDw8xNSpU8W9e/dedGlqzbNy0LVr12q/N/fs2VPn+vqUA4UQNfgVTyIiIiIieiHco01EREREJAMW2kREREREMmChTUREREQkAxbaREREREQyYKFNRERERCQDFtpERERERDJgoU1EREREJAMjfQdARES14+HDh9i+fTs0Gg2ysrJQVFQEKysr9O7dG//85z/RvHlzfYcoyc7Olp4oR0RkqPjAGiKiv4EbN25ArVbj8uXL6N27N9zc3NCoUSOcO3cOO3bsQLNmzbBp0ya0bdtW36Fi/fr1WLBgAc6dO6fvUIiI/hIW2kRE9dyjR4/w9ttvIysrC0uXLoW3t7dO/8mTJzFu3Di0adMGCQkJ+gnyd9RqNQ4ePIiLFy/qOxQior+Ee7SJiOq5LVu2ICMjA8HBwVWKbABwdXWVCvHU1NTaD5CIqJ5ioU1EVM/t3LkTCoUCo0aNqnbM5MmTkZKSAk9PTwCP74JHR0djwIABcHBwQM+ePTFt2jTk5ubqXNenTx8MHz68ynyTJk2CUqmUXm/fvh1KpRLnzp3DjBkz4OnpCWdnZwQGBkKr1erMl5iYCCEElEolwsLC/urHJyLSGxbaRET1XHp6Olq3bo1WrVpVO8bc3Fz6ZciKigqEhIRg2bJlsLe3x/Tp0+Hn54c9e/Zg5MiRyMnJee57KhQKKBQKndcAMGXKFGRlZUGtViM0NBSXLl3ChAkTUFhYCACYPn067O3toVAo8NVXX/3hPw6IiOo6njpCRFSP5efno7y8HC1btqzxNdu3b8fRo0ehVqvx0UcfSe39+vVDYGAg5s6di6+//vpPxdOuXTusWbNGet2sWTNERkZi79698Pf3R9++fbF9+3akp6dj8ODBf+o9iIjqCt7RJiKqxxo0aADg8V3qmjpw4ACMjIwwfvx4nXYXFxd4enoiJSUFDx48+FPxDBw4UOd1ly5dIITA3bt3/9R8RER1GQttIqJ6rGnTpvjHP/7xQoXsjRs38Nprr8HU1LRKn62tLSoqKnD79u0XjkWhUFQ5q9vY2BjAi/1DgIjIULDQJiKq57p3747bt2//YXF86dIlBAYGYufOnRBCoLqTX58UxE8K5OpUVzj/ft82EVF9x0KbiKieGzhwIIQQ2LJlS7Vjtm/fjlOnTuHRo0do06YN7ty588ztIZmZmTAyMoKlpSWAx1tTysrKqozjVhAiIhbaRET13siRI2Fra4u1a9fi8OHDVfoPHz6MjRs3wsbGBkOHDkW/fv1QXl6Ob775RmdcWloajh49ip49e0p3tFu0aIGbN2+iqKhIGnf16lVcunTpT8f7ZF85EZGh46kjRET1XIMGDbB8+XIEBwdj0qRJ6N27Nzw8PKBQKHDy5Ens27cPLVu2xIoVK2BkZIQRI0Zg586dWLlyJTIzM+Hu7o7s7Gxs2bIF5ubmCA8Pl+YeNmwYTp8+jQ8++ABvv/027t69i02bNsHa2hpZWVk6cdT0QcRP9nEvWbIE7u7u8PDweHmLQURUi1hoExH9DdjY2CA+Ph5btmzBnj17EB0djfv378PKygrBwcEYP348zM3NAQBGRkaIjY1FTEwMNBoNEhMTYWFhgSFDhkCtVuucx/3uu++isLAQW7duxbx589CuXTtMmzYN2dnZWLFihU4M1e3PfvrM7bFjx+Ls2bNYvXo1zp8/z0KbiAyWQtT0FgMREREREdUY92gTEREREcmAhTYRERERkQxYaBMRERERyYCFNhERERGRDFhoExERERHJgIU2EREREZEMWGgTEREREcmAhTYRERERkQxYaBMRERERyYCFNhERERGRDP4fDrNLJMigi/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058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Active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most active repositories on </a:t>
            </a:r>
            <a:r>
              <a:rPr lang="en-US" i="1" dirty="0" smtClean="0"/>
              <a:t>GitHub</a:t>
            </a:r>
            <a:r>
              <a:rPr lang="en-US" dirty="0" smtClean="0"/>
              <a:t> after </a:t>
            </a:r>
            <a:r>
              <a:rPr lang="en-US" i="1" dirty="0" smtClean="0"/>
              <a:t>Java</a:t>
            </a:r>
            <a:r>
              <a:rPr lang="en-US" dirty="0" smtClean="0"/>
              <a:t> (incl. </a:t>
            </a:r>
            <a:r>
              <a:rPr lang="en-US" i="1" dirty="0" smtClean="0"/>
              <a:t>Android</a:t>
            </a:r>
            <a:r>
              <a:rPr lang="en-US" dirty="0" smtClean="0"/>
              <a:t>) and </a:t>
            </a:r>
            <a:r>
              <a:rPr lang="en-US" i="1" dirty="0" smtClean="0"/>
              <a:t>JavaScript</a:t>
            </a:r>
            <a:r>
              <a:rPr lang="en-US" dirty="0" smtClean="0"/>
              <a:t> (incl. </a:t>
            </a:r>
            <a:r>
              <a:rPr lang="en-US" i="1" dirty="0" err="1" smtClean="0"/>
              <a:t>node.js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/>
              <a:t>~4.8-fold more than R (12</a:t>
            </a:r>
            <a:r>
              <a:rPr lang="en-US" baseline="30000" dirty="0" smtClean="0"/>
              <a:t>th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/>
              <a:t>~27-fold more than MATLAB (24</a:t>
            </a:r>
            <a:r>
              <a:rPr lang="en-US" baseline="30000" dirty="0" smtClean="0"/>
              <a:t>th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/>
              <a:t>As of Feb 2017</a:t>
            </a:r>
          </a:p>
          <a:p>
            <a:pPr algn="l" rtl="0"/>
            <a:r>
              <a:rPr lang="en-US" dirty="0" smtClean="0"/>
              <a:t>See breakdown at </a:t>
            </a:r>
            <a:r>
              <a:rPr lang="en-US" dirty="0" smtClean="0">
                <a:hlinkClick r:id="rId2"/>
              </a:rPr>
              <a:t>githut</a:t>
            </a:r>
            <a:endParaRPr lang="he-IL" dirty="0"/>
          </a:p>
        </p:txBody>
      </p:sp>
      <p:sp>
        <p:nvSpPr>
          <p:cNvPr id="5" name="AutoShape 5" descr="data:image/png;base64,iVBORw0KGgoAAAANSUhEUgAAAtoAAAHMCAYAAADriQ8oAAAABHNCSVQICAgIfAhkiAAAAAlwSFlzAAALEgAACxIB0t1+/AAAIABJREFUeJzs3Xt8zvXj//HntQNzZjaHzJxrzBbLMRJbOjgfS5jDJxQmokKiUKJkMSREE1lyjIYySg6ZLQo5RWikOTVz2lzb9fvD1/XrwriW6+3aNY/77eZ2c73fr+t9Pa/rr6e31/v1MlksFosAAAAAOJSbswMAAAAAuRFFGwAAADAARRsAAAAwAEUbAAAAMABFGwAAADAARdtFmc1mJSUlyWw2OzsKAAAAboGi7aJOnjypsLAwnTx50tlRAAAAcAsUbQAAAMAAFG0AAADAABRtAAAAwAAUbQAAAMAAFG0AAADAABRtAAAAwAAUbQAAAMAAHs4OgLuUskfKn2z85xQNktw8jf8cAACAXIKi7ep+aCEVvQe7Qz6dKHmHGP85AAAAuQRTRwAAAAADULTtlJ6ernHjxmnVqlXWY+Hh4erUqVO2rhMVFaWAgAClp6c7OiIAAAByEIq2nU6ePKl58+bJbL67aRomk0kmk8lBqQAAAJBTUbTtZLFYnB0BAAAALiTXFe3Q0FBFRUXpww8/VMOGDVWzZk316dNHp0+f1rJly/Tkk0+qZs2a6t69u5KSkiRdK9GffvqpWrdurRo1aqhGjRpq166dvvvuO0lSfHy8nnrqKZlMJg0bNkzdunW75Wenp6crMjJSTz/9tIKCglSzZk116dJF27dvv2nsxo0b1bx5cwUHB6t169b69ttvjftRAAAAcM/luqItSdHR0Tp48KDef/99DRs2TFu2bFF4eLiio6M1bNgwjR07Vr/++qvGjBkjSZo0aZKmTJmi9u3ba/bs2Xr//fdlMpk0ePBgJScnKzAwUJMnT5bFYlH//v311ltv3fJzhw0bpi+//FK9evXS3LlzNXr0aJ06dUoDBw5UWlqadZzFYtEbb7yhTp06adq0aSpXrpwGDhyo77///l78PAAAALgHcuXyfl5eXoqKipKn57V1n7/77jtt3rxZq1evVvny5SVJCQkJio2NlXRt/vXAgQNt7lSXKlVKzz77rBISEtSsWTNVrVpVklS2bFlVqlTpps+8evWqLly4oBEjRqhly5bW4x4eHhoyZIj279+v4OBgSdfmab/55ptq1aqVJOmxxx5Ty5YtNW3aNDVu3NjhvwcAAADuvVxZtAMDA60lW5J8fX1VoEABa8mWpKJFiyo1NVWS9MEHH0iSzp07pyNHjujo0aPatm2bTCaT3auDeHp6aubMmZKkU6dO6ejRozpy5IjWr18vSTbXMZlMeuaZZ2ze37RpU82YMUOXL19Wvnz5sv+lAQAAkKPkyqJdsGDBm455eXllOX7Pnj0aM2aMfvnlF+XNm1eVKlVSlSpVsv25W7Zs0XvvvaeDBw8qf/78evDBB1WiRAlJtg9TFipUyOYfApJUvHhxWSwWpaamUrQBAABygVxZtLPj4sWL6tWrlypVqqSVK1eqcuXKMplM2rdvn1asWGH3dZKSktSvXz81atRI06ZNk7+/vyQpLi7O+lDlvz/TYrHYLPOXnJwsd3d3FS1a1DFfDAAAAE6VKx+GzI5Dhw7p3Llz6tKli6pUqWItvxs2bJDJZFJmZqYkyc3t9j/Vrl27lJaWpl69ellL9vXrSLJeR5IyMjL0448/Wl9nZmZq7dq1qlmzpvLkyeOw7wYAAADnue/vaFesWFEFCxbUrFmz5OXlJS8vL61fv14LFy6UJF2+fFmSVLhwYUnStm3bFBAQoICAAJvrBAYGyt3dXZGRkXrhhReUmZmp2NhY613x69eRJHd3d40aNUqDBg1SsWLF9Pnnn+v48eMaN27cvfjKAAAAuAdy3R3trHZdvNVxk8mkggULavr06fLw8NDgwYP16quv6sCBA5o9e7b8/f2VkJAg6VrR7tq1q9asWaNXX331pmv5+/srMjJSZ86cUUREhEaMGKF//vlHMTExypcvn/U60rU52iNGjND06dM1YMAApaamau7cuQoJCXHQrwAAAABnM1nY8tAlJSUlKSwsTHEDD8uv6N1tC2+XpxMlb/4hAAAAYK9cd0cbAAAAyAko2gAAAIABKNoAAACAAe77VUdc3uOrpNK+xn9O0SDjPwMAACAXoWi7uiKBkrefs1MAAADgBkwdAQAAAAxA0QYAAAAMQNEGAAAADEDRBgAAAAxA0QYAAAAMQNEGAAAADEDRBgAAAAxA0QYAAAAMQNEGAAAADEDRBgAAAAxA0QYAAAAMQNEGAAAADEDRBgAAAAxA0QYAAAAMQNEGAAAADODh7AC4O3v27FFycrKzYwA5SlBQkDw9PZ0dAwBwn6Nou7gWLVrIbDY7OwaQoyQmJiokJMTZMQAA9zmmjgAAAAAGoGg7QGhoqIYMGeLsGAAAAMhBmDriANOnT1eBAgWcHQMAAAA5CEXbAQICApwdAQAAADkMU0cc4N9TRy5cuKDx48eradOmCg4OVosWLbRo0SKb8b/99pu6deumOnXqqGbNmnr++ef1ww8/OCM6AAAADELRdqC0tDQ9//zzWrFihV544QXNmDFDderU0ahRoxQVFSXpWhHv1auXihcvrsmTJ2vq1KnKnz+/+vfvr2PHjjn5GwAAAMBRmDriQEuXLtXvv/+uzz//XLVq1ZIkPfroo0pPT9fMmTPVuXNnHT9+XGfPnlV4eLh1+bGgoCB9/PHHSk9Pd2Z8AAAAOBB3tB0oPj5ePj4+1pJ9XatWrXT16lXt2LFDVapUkY+Pj1566SWNHDlSa9askZubm4YOHarKlSs7KTkAAAAcjaLtQCkpKfL19b3puI+PjyTp/PnzypcvnxYuXKgnnnhC69at0yuvvKL69etr8ODB+ueff+51ZAAAABiEqSMOVKRIER08ePCm46dOnZIkFStWTJJUtmxZjRs3TtK1ByPXrl2r2bNnK3/+/HrnnXfuXWAAAAAYhjvaDlSnTh2dOnVK27dvtzm+YsUKeXh4KCQkRLGxsapfv77OnDkjSapWrZpeeeUVValSRSdOnHBGbAAAABiAO9oO1K5dOy1YsEADBw7UgAED5O/vr7i4OC1btkx9+/ZVkSJFVKtWLWVmZuqll15Snz59VLhwYW3atEn79+/nbjYAAEAuQtF2AJPJJEnKmzev5s+fr0mTJmnatGlKTU1VhQoV9M4776h9+/aSpBIlSujTTz/V5MmT9dZbb+nixYsqX768xowZYx0DAAAA12eyWCwWZ4dA9iUlJSksLEyHDx+W2Wx2dhwgR0lMTLQunwkAgLMwRxsAAAAwAEUbAAAAMABFGwAAADAAD0O6uFWrVt1ykxzgfhYUFOTsCAAAULRdXWBgoPz8/JwdAwAAADdg6ggAAABgAIo2AAAAYACKNgAAAGAAijYAAABgAIo2AAAAYACKNgAAAGAAijYAAABgAIo2AAAAYACKNgAAAGAAijYAAABgAIo2AAAAYACKNgAAAGAAijYAAABgAIo2AAAAYACKNgAAAGAAD2cHwN3Zs2ePkpOTnR0DcClBQUHy9PR0dgwAQC5H0XZxLVq0kNlsdnYMwKUkJiYqJCTE2TEAALkcU0cAAAAAA1C0AQAAAANQtAEAAAADULQNsHTpUgUEBDhsHAAAAFwPRTub5s+fr5YtW+rhhx9WWFiYoqKilJGRYTPGZDLJZDLd8Vr2jgMAAIDrYdWRbJg0aZJmz56t7t27q1GjRjp48KA++OADnT9/Xm+88YYyMzMlyVq8/13A3d3dJUkWi8WucQAAAHBtFG07XbhwQXPmzFGnTp00dOhQSVL9+vV18eJFrV+/Xq+//rpWrlxp857AwEBJ1+5cv/fee2rTpo3eeOMNLVu27I7jAAAA4Noo2nbauXOnMjIy1LRpU5vjffv2Vd++fXXixAn16NFDkrRhwwZNmzZNS5YskcVikST5+flJkgYMGKCuXbvecRwAAABcG0XbTufOnZMkeXt73/L8Aw88oAceeECSdODAAUlStWrV/vM4AAAAuDYehrRT4cKFZbFYdPbsWZvjZ86c0datW5WWluakZAAAAMiJKNp2Cg4Olqenp+Li4myOx8TE6MUXX2QbdAAAANhg6oidihUrpp49e+rTTz+Vl5eXGjRooP3792vWrFnq0aOHChQoYB3btm1btW3b9o7XtHccAAAAXA9FOxsGDx4sHx8fffHFF5o3b55Kly6tgQMHWh+CBAAAAK6jaGdTt27d1K1bN2fHAAAAQA7HHG0AAADAABRtAAAAwAAUbQAAAMAA2Z6jnZGRoV27dunEiROqU6eOvLy8lJmZqcKFCxuRD3ewatUq+fr6OjsG4FKCgoKcHQEAcB/IVtHesGGD3n77bSUnJ0uS5syZo6tXr2rgwIEaNGiQunfvbkhIZC0wMJBt2wEAAHIgu6eOJCQkaMCAASpWrJj69+8vi8UiSSpdurT8/Pw0fvx4rV271rCgAAAAgCuxu2hPnTpVFSpU0KJFi9SlSxfr8SpVqmjx4sWqWrWq5s6da0hIAAAAwNXYXbR/+eUXtWnTRnny5LnpXN68edWuXTsdOnTIoeEAAAAAV5WtVUc8PT2zPHf58mVlZGTcdSAAAAAgN7C7aFevXl2xsbG3PJeWlqZly5YpMDDQYcEAAAAAV2Z30e7Xr59+/fVX9erVS+vWrZMk/f7771q2bJk6dOigP/74Qy+88IJhQQEAAABXYrJcXz7EDitXrtTYsWN1/vz5a282mWSxWOTl5aXXX39dnTt3NiwobCUlJSksLExxcXEs7wcAAJADZWsd7ZYtWyosLEybN2/W0aNHlZmZqTJlyqhBgwYqWrSoURkBAAAAl5PtnSHz58+vpk2bGpEFAAAAyDWyVbR37NihjRs3Kjk5WZmZmTedN5lMGjdunMPCAQAAAK7K7qL91VdfadSoUbrdlG6KNgAAAHCN3UV79uzZqlixosaPH6+yZcvK3d3dyFwAAACAS7O7aP/9998aNmyYgoKCjMwDAAAA5Ap2r6NdpUoV/f3330ZmAQAAAHINu4v2wIEDtWDBAv3www9G5gEAAAByBbunjtSpU0dBQUF66aWXlDdvXnl7e8tkMtmMMZlM1l0jAQAAgPuZ3UV73Lhx2rx5s/Lnz68yZcrwMGQOsWfPHiUnJzs7BgAHCAoKkqenp7NjAAAcxO6ivXr1ajVp0kSTJ09Wnjx5jMyEbGjRooXMZrOzYwBwgMTERIWEhDg7BgDAQeyeo3316lWFhoZSsgEAAAA72F2069Wrp+3btxuZJccJDQ3VkCFDsjyfkpKi119/XQkJCXf9WeHh4erUqdNdXwcAAAA5g91TR9544w117dpVb775ppo2bSofH59bztMOCAhwaMCc7LffftPXX3+tjh07OjsKAAAAchi7i/YTTzwhSVq8eLGWLFmS5bi9e/fefSoXYbFYblp5BQAAAJCyUbT79+9/X5ZKs9msjz76SEuXLlVKSoqqVaumN954Q7///ruGDx8uk8mk8PBwtW3bVu+9955CQ0PVtm1bpaena9myZbp48aJq166tcePG6ccff9THH3+sU6dOKTg4WO+8847Kli3r7K8IAAAAA9hdtAcMGGBkjhzru+++U926dfXOO+/o0qVLGj9+vF566SWtXLlSb775pt599129/fbbatCggfU90dHRqlWrlt5//339+eefGjt2rMLDw5U3b14NGzZMly5d0siRIzV27FjNnDnTid8OAAAARrG7aN9OZmamLl68qC1btuipp55yxCVzDG9vb82cOdO6tm1qaqpGjRqlEydOqFKlSrJYLKpUqZLNnWkvLy9FRUVZ3/Pdd99p8+bNWr16tcqXLy9JSkhIUGxs7D3/PgAAALg37C7aFy5c0FtvvaUffvhBly5dksViueW43DZH+8YNJK4X6vPnz2c5lSYwMNDmPb6+vipQoIC1ZEtS0aJFlZqaakxoAAAAOJ3dy/t99NFH+uabb1SyZEkFBwfLYrGocePGql69ukwmk/LmzauJEycamdUp8ufPb/Paze3aT5aZmZnlewoWLHjTMS8vL8cGAwAAQI5md9Fev369GjZsqG+++UZRUVGSpIEDB+qrr77SZ599pszMTJ05c8awoAAAAIArsbtoJycnq0mTJpKuTYXw8fHRzp07JUl16tRRmzZttHz5cmNS5lDX724DAAAAN7K7KXp5ecnD4/9P6fbz89PBgwetr4OCgnT8+HHHpsuhrs9PL1y4sCTpxx9/1KFDh5wZCQAAADmM3UX7oYce0tatW62vK1asqF9//dX6+tSpU7edt+yKsnrY8frxhx56SE8++aSio6M1YcKEbF/rflyXHAAA4H5hsmS1fMgNli1bpuHDh6tx48aaOHGitm/frr59+yo8PFyVKlVSZGSkHnroIc2bN8/ozJCUlJSksLAwHT58WGaz2dlxADhAYmKiQkJCnB0DAOAgdi/v17ZtW504cULR0dHKkyePmjRpoieeeEKff/65pGvTKF599VXDggIAAACuxO472teZzWabudrbt29XSkqKQkJC5O3t7fCAuDXuaAO5D3e0ASB3yfbOkP8u2ZJUu3Zth4UBAAAAcotsFe3Nmzdr+fLlOn36tDIyMm46bzKZFB0d7bBwuLNVq1bJ19fX2TEAOEBQUJCzIwAAHMjuov3VV19p1KhRslgs8vLystli/DpW0bj3AgMD5efn5+wYAAAAuIHdRfuzzz5TuXLlNH36dFWsWNHITAAAAIDLs3sd7WPHjik8PJySDQAAANjB7qJdsmRJXbp0ycgsAAAAQK5hd9F+9tlnFRMTo9TUVCPzAAAAALmC3XO0ixYtKovFoqZNm6pBgwby9vaWm5ttTzeZTBo2bJjDQwIAAACuxu4NawICAu58MZNJe/fuvetQuLPrG9bExcWx6ggAAEAOZPcd7bi4OCNzAAAAALmK3UW7TJkyRuYAAAAAchW7H4YEAAAAYD+KNgAAAGAAijYAAABgAIo2AAAAYACKNgAAAGAAu1cd2b59+23Pm0wm5cmTR8WLF2eFEgAAANz37C7a4eHhMplMdo0tXry4hg4dqpYtW/7nYAAAAIArs7tof/zxxxo+fLjy5Mmjrl27qmLFivLy8tIff/yhRYsWKSkpSREREcrMzNTq1av1+uuvq0iRImrUqJGR+e97e5L3KNk92dkxADhZUIkgebp7OjsGAOBf7N6CfcSIEUpISNCSJUtUsGBBm3OXL1/Ws88+q5CQEI0ePVpms1nh4eHy9PTUvHnzDAl+v7u+BfvhVodlLmh2dhwATpbYJ1EhpUOcHQMA8C92Pwy5bt06PffcczeVbEnKly+f2rdvrzVr1kiSPDw81Lx5c+3bt89xSQEAAAAXYnfRzszM1NWrV7M8f+XKFaWnp1tfe3h4KDMz8+7SOcm6dev0+uuvW18vW7ZMAQEB+uOPP5yYCgAAAK7E7qJds2ZNff7550pKSrrpXHJyshYsWKCHH37Yeuz7779X+fLlHRLyXpszZ45Onjxpc8zeB0EBAAAAKRsPQw4ePFjPP/+8mjdvrqefflrly5eXp6en/vjjD61bt05paWkaPHiwJKljx47avXu33n33XcOCAwAAADmZ3UU7ICBACxcu1AcffKBVq1YpIyPDeq5OnToaPny4qlatqtOnT+v8+fMaNGiQ2rVrZ0jo2wkNDVWLFi109epVLV26VJmZmapfv75GjBihCxcuqHnz5hoxYoTCw8Ot77l06ZIaNGigvn37KiYmRidOnJAkVa1aVXFxcdZxu3fv1qhRo/Trr7+qUKFCateunQYNGiQ3t2v/MZCenq7Zs2dr5cqVOn78uEqVKqX27durd+/e1jHh4eHy8/PTQw89pM8//1ynTp1S5cqVNWTIEDVo0OAe/lIAAAAwkt1FW7pWtj/99FOlpqbq2LFjMpvN8vf3V7FixaxjfHx8tHbtWocHzY6YmBiVKVNG48aN04ULF/Thhx8qPDxcK1euVI0aNbR8+XKbor169WpdvXpVbdu2VaNGjTR06FC5u7vr7bfflq+vryTJYrFo9OjRioiIUEREhNauXauZM2fKx8dH3bp1kyS9+OKL2rlzpyIiIlStWjVt27ZNU6ZM0R9//KHx48dbP2/dunU6cOCAhg8fLk9PT0VGRmrAgAHauHHjLR82BQAAgOvJVtG+rlChQgoMDLzp+O7du1W9evW7DnW3LBaLoqOjVbhwYUlShQoV9Oyzz2r58uXq2LGj3nzzTR06dEiVKlWSdO1hxwYNGsjX11e+vr4qUKCAPDw8FBwcbHPdgQMHWgt6nTp1tGHDBm3ZskXdunXTDz/8oK1bt2r8+PFq06aNJKl+/frKmzevpkyZou7du6tq1aqSpLS0NM2ZM0dFihSRJOXNm1c9e/bU1q1b1bRp03vyGwEAAMBYdj8MaTabNWnSJLVu3VpNmzZVWFiY9U/jxo1Vu3ZtdezY0cisdnv88cetJVuSgoODVbp0acXHx6tZs2bKnz+/li9fLkk6evSoEhIS1KFDh9te02Qy6ZFHHrF5XaZMGaWkpEiS4uPj5ebmpmbNmtm8r1WrVrJYLNq2bZv1WIUKFawlW5JKlSoli8WiS5cu/fcvDQAAgBzF7qI9bdo0zZw5U3/99ZcsFouOHz+uAgUK6MqVKzp58qSuXr2qIUOGGJnVbiVLlrzpmLe3t1JSUpQvXz41b95cX3/9tSRp6dKl8vb2VpMmTe543Xz58tm8NplMur7fz/nz51WoUCHlyZPHZsz1qSepqalZXuf6/G079w4CAACAC7C7aMfGxio4OFibNm1SdHS0JGny5MnavHmzJkyYoPT0dPn4+BgWNDvOnTt307EzZ86oePHikqQOHTooOTlZ27dv1+rVq9WqVSt5ePynWTRWRYoUUWpqqs1a4tK1pQ+la0UfAAAA9w+7i/aJEyfUvHlz5cmTR2XKlFGRIkW0Y8cOSVLr1q3VvHlzxcTEGBY0OzZt2mRTeHfs2KGTJ0+qYcOGkq5NJalSpYqmTp2qP//886bVUdzd3bP9mbVr11ZmZqZiY2Ntjq9YsUImk0m1a9f+D98EAAAArsru27ienp7Knz+/9bW/v78OHDhgfV27dm1t2rTJsen+o9OnT6tPnz7q0aOHzp49q8jISAUGBtrMn+7YsaPeffddBQUF6cEHH7R5f6FChfTbb79p27ZtNpvw3M7jjz+uunXravTo0Tp9+rQCAwO1bds2zZ49Wy1btrzpMwAAAJC72X1Hu0KFCtq1a5f1dfny5fXbb79ZX1+4cEFpaWmOTfcfNW3aVAEBAXr11Vc1ceJEhYaGKjo62uZOdWhoqCTd8iHILl26yGKxqE+fPtqzZ4/dnztz5kw9//zzWrBggV588UWtXbtWr7zyiiZMmHDH97LzJAAAQO5istj5BN5nn32mCRMmqHPnznrttdf03Xff6fXXX9fQoUNVqVIljRw5Ur6+vvrqq6+MznxboaGhqlmzpj788MPbjluwYIEmTZqkjRs3qkCBAvconeMkJSUpLCxMh1sdlrmg2dlxADhZYp9EhZQOcXYMAMC/2D11pFu3bjpw4IBiYmL02muvqVmzZvr88881fvx4mUwmubu7a8yYMUZmdYjly5fr4MGDWrhwobp27eqSJRsAAAA5n91F283NTePGjdOQIUPk5eUlSZo/f75iY2P1zz//qGHDhqpcubJhQe11pykYBw4c0MKFC9WoUSP179//HqUCAADA/cbuqSNTp07Vk08+meVDfb/++quWLFmi0aNHOzQgbo2pIwD+jakjAJDz2H1He+rUqSpfvnyWRTsxMVFLly6laN9jq55fJd/Svs6OAcDJgkoEOTsCAOAGWRbtY8eO6YUXXlBmZqb12Lhx4xQZGXnTWIvFouTkZJUtW9aYlMhSYIlA+ZX2c3YMAAAA3CDLou3v76+nnnrKuja2yWSSl5eXChUqdNNYNzc3Va5cWf369TMuKQAAAOBC7J6jHRAQoA8++EAtW7Y0OhPscH2OdlxcnPz8uKMNAACQ09g9R3vfvn1G5gAAAAByFbt3hgQAAABgP4o2AAAAYACKNgAAAGAAijYAAABgALuL9uHDh43MAQAAAOQqdq860qxZM5UrV05hYWFq0qSJHnnkEbm5cUMcAAAAuBW7i/aIESP0448/6osvvtDcuXNVuHBhNWrUSGFhYWrYsKEKFixoZE4AAADApdi9Yc11aWlp+umnn/Tjjz/qxx9/1NGjR+Xp6anatWsrLCxMXbp0MSor/oUNawAAAHK2bBftf7NYLFq9erU++ugjHTt2TCaTSXv37nVkPmSBog0AAJCz2T115Lq9e/cqPj5e8fHxSkhI0Pnz5+Xm5qbq1aurXr16RmQEAAAAXI7dRbtv3776+eefdf78eUlS5cqV1apVK9WrV0916tRRoUKFDAsJAAAAuBq7i/aGDRskSaVLl1bPnj311FNPqWTJkoYFAwAAAFyZ3XO0ExIS9NNPP2nr1q365ZdflJGRIX9/f9WtW9f6x8fHx+i8+D/X52hPmTJFvr6+zo4DALlCUFCQPD09nR0DQC7xnx6GvHz5suLj4/XTTz8pPj5e+/fvV0ZGhipWrKhvvvnGiJy4wfWiffjwYZnNZmfHAYBcITExUSEhIc6OASCXyPbDkJKUL18+Pf744ypevLiKFi0qSdqzZw+7RwIAAAD/J1tF+9ixY9qyZYu2bNmibdu26fz589Y1tEeMGKHGjRsbFPO/Cw0NVc2aNfXhhx86OwoAAADuI3YX7dDQUP3111+yWCzy9fVV06ZN1bhxYz366KPKnz+/kRnvyvTp01WgQAFnxwAAAMB9xu6i7e3trXbt2qlJkyYKDAw0MpNDBQQEODsCAAAA7kN2F+3Fixdb/37kyBElJSUpT548Kl26tMqWLWtIOEf499SR1NRUjR8/XnFxcTKbzXr66adVtWpVjR07Vvv27ZMkDRs2TJs2bdKmTZus18jIyFBgYKAiIiIUEREhSbp69aqmTp2qlStX6tSpU/Lz81P37t3VqVNznk66AAAgAElEQVQn6/vCw8NVokQJWSwWbdiwQZUrV1aZMmUUHx+vTZs2yc3NzTo2KipK8+bN0+bNm5UnT5579OsAAADAKNmao71z506NHDlSv//+u83xypUra+zYsapRo4ZDwzmSxWJRr169dOTIEQ0ZMkQlS5ZUdHS0vvvuO5lMJuu4f//9dl5++WVt27ZNERERCggI0KZNmzR69GidP39effr0sY5bu3atnn76ac2YMUNXrlyRh4eH1q5dq40bN9rMaV++fLlatGhByQYAAMgl7C7aBw4cUM+ePWWxWNSxY0dVrlxZmZmZOnTokFauXKmePXtq8eLFqlSpkpF5/7MffvhBv/zyiyZPnqynnnpKktSgQQM988wz1t0u7bV161Zt2LBBH3zwgVq2bClJevTRR2UymTR9+nR16tRJhQsXto4fN26ctUBbLBaVLl1ay5cvtxbtrVu36sSJE2rfvr0DvikAAAByArc7D7kmKipKefPm1cqVKzVmzBh169ZNPXr00NixY7Vy5UrlzZtX06dPNzLrXUlISJCbm5vCwsKsxzw8PNS8efNsX2vLli0ymUxq0qSJMjIyrH9CQ0N15coVJSQkWMeWLl3a5i61yWRS+/bttWHDBqWmpkqSli5dqsqVK6t69ep38Q0BAACQk9hdtOPj49WlS5dbzscuW7asOnfurJ9++smh4RwpJSVFhQoVkoeH7U38UqVKZfta//zzjywWi2rVqqXAwEDrny5dushkMunvv/+2ji1evPhN7+/QoYOuXr2q2NhYXbhwQevWrVOHDh2y/6UAAACQY9k9deTy5cvy9vbO8nzx4sWtd2hzIm9vb6Wmpio9Pd3mDvPZs2dvGnvjZpkXL160eV2oUCHlyZNHMTExN42Vrt3Fvp2SJUuqYcOGio2NVb58+WQ2m9WqVavsfB0AAADkcHbf0S5fvrw2bNiQ5fn169erXLlyDgllhPr16yszM1OrV6+2Ob5+/Xqb1wULFtT58+eVlpZmPRYfH28zpm7durp69aouX75sc0f75MmT+uijj5SSknLHPB07dlRCQoIWLVqkJk2aqFixYnfx7QAAAJDT2F20n3vuOW3atEnDhg3T0aNHZbFYlJmZqT/++EPDhg3Tli1bcvTDfPXq1VOTJk00ZswYRUdHa9OmTRo8eLD27NljMy40NFRms1lDhw7Vtm3btGjRIr377rs2m940atRIderU0cCBAzV//nzFx8fr888/19ChQ5WamqoKFSrcMc/1cp2YmJijfzcAAAD8N3ZPHenSpYt2796tZcuWacWKFXJ3d5d0bY1pi8Wi5s2bq0ePHkbldIgpU6YoMjJSs2bN0sWLFxUaGqrnn39eCxcutI6pX7++3njjDUVHR6t379568MEHNWHCBI0cOdI6xmQyaebMmYqKitKcOXN06tQp+fr6qn379howYIBdWTw8PPTYY49p8+bNatSokcO/KwAAAJzLZLnVJOPb2Lp1q7799lsdP35cFotFfn5+euKJJ9SgQQOjMt6Vhg0bqnHjxnrnnXduef6jjz7SJ598or17997TXFevXtUTTzyhjh07WjfByY6kpCSFhYXp8OHDMpvNBiQEgPtPYmKiQkJCnB0DQC6RrQ1rpGt3fOvXr29EFofas2ePduzYodOnT9s1leNe+euvv7RkyRJt27ZNFy9eVOfOnZ0dCQAAAAbIsmjHxcX9pwv+e51qZ1q8eLGWL1+uRo0aqWPHjrcda+9ukI7g7u6u+fPnK3/+/Prwww9vu5ILAAAAXFeWU0cCAgKyVUAtFotMJtM9n4Jxv2LqCAA4HlNHADhSlne033vvvXuZA//RqlWr5Ovr6+wYAJArBAUFOTsCgFwky6K9aNEi9erVyzoVZPv27apUqRJTHXKYwMBA+fn5OTsGAAAAbpDlOtq7d++22TWxW7du2rJlyz0JBQAAALi6LO9o+/r6avbs2UpLS1PBggVlsVi0ffv2O84HbtOmjcNDAgAAAK4my4chlyxZolGjRikjI+PaQJNJd1pym4ch753rD0PGxcUxdQQAACAHyvKOdvv27dWgQQMdOHBA6enpioiIUPfu3VW7du17mQ8AAABwSbfdsKZUqVIqVaqUJMnT01ONGjXKsTtAAgAAADlJlg9D3qhgwYLavHmzkVkAAACAXMPuon3lyhWVK1fOyCwAAABArmF30e7YsaPmzZunP/74w8g8AAAAQK5w2zna/3b27Fn99ddfatasmYoXLy5vb2+5u7vbjDGZTFq6dKnDQwIAAACuxu6i/fPPP6to0aIqWrSoJOnChQuGhQIAAABcnd1Fe/369UbmAAAAAHIVu+do/1tmZqZOnz6t9PR0R+cBAAAAcoVsFe0TJ05o0KBBeuSRR/TYY48pMTFR8fHxeu6557Rz506jMgIAAAAux+6ifeLECXXo0EHff/+9atasaT1usVi0d+9e9ezZU3v27DEkJAAAAOBq7C7akyZNUmZmplauXKmJEyfKYrFIkurWrauVK1eqQIECmjZtmmFBAQAAAFdi98OQmzdvVufOnVW2bFmdO3fO5ly5cuXUpUsXLViwwOEBcXt79uxRcnKys2MAAO6hoKAgeXp6OjsGgDuwu2hfvHhRJUqUyPJ84cKFlZqa6pBQsF+LFi1kNpudHQMAcA8lJiYqJCTE2TEA3IHdU0fKly+v7du3Z3l+/fr1bNEOAAAA/B+7i/Zzzz2nb775Rp988onOnj1rPX78+HG9+eab2rJli9q1a2dISGeIjIxUQECAQ641fPhwNWzY8LZjtm7dqoCAgNv+YwYAAACuw+6pI126dNH+/fsVGRmpjz76SJLUu3dvZWRkyGKx6JlnnlH37t0NC3qvmUwmmUwmh1yrX79+6tatm12fCQAAgNzB7qItSWPGjFGrVq20Zs0aHTt2TBkZGSpTpoyeeOIJNWrUyKiMLq9s2bLOjgAAAIB7zO6iffjwYVWsWFG1atVSrVq1jMxkt/T0dE2bNk1r167V8ePH5eHhoWrVqmnQoEGqXbu2oqKitGzZMo0dO1YTJ07UoUOH5OPjo27duqlHjx7W66Smpmr8+PFav369rl69qhYtWih//vw2nzV8+HAlJSXpoYce0vLly1W4cGGtXr1anp6eiomJUUxMjI4dO6aiRYuqWbNmevnll+Xl5SVJGjZsmDZt2qRNmzZZrzdz5kzFxMTozJkzqlWrllq0aHFPfjMAAADcG3YX7WbNmik4OFitW7dWs2bNVKxYMSNz2WXYsGHasmWLXn31VZUvX14nTpzQ1KlTNXDgQG3YsEEmk0lnz57VyJEj1bdvX/n7+ysmJkbjx4/XQw89pPr160u6NgXmyJEjGjJkiEqUKKEFCxZoy5YtN33ejh075OnpqalTp+r8+fPKmzevRowYoRUrVqhXr16qW7eu9u7dq6ioKO3Zs0fR0dGSbp4SMnHiRM2dO1cvvviiatWqpY0bN2rUqFHG/2AAAAC4Z+wu2i+++KK++eYbjR07VuPHj1ejRo3UunVrNWnSxClreV69elUXLlzQiBEj1LJlS+txDw8PDRkyRPv375ckpaWl6a233tLjjz8uSapRo4bWrVunuLg41a9fXz/++KN27typqVOn6oknnpAkPfbYY3r66af1559/2nxmRkaGRo8ebZ0KcujQIS1ZskQDBgxQ//79JUn169eXj4+PXn/9da1bt856zesuXLig6Ohode7cWS+//LIk6dFHH1VKSoqWL19uwC8FAAAAZ7B71ZFXXnlF69at08KFC/Xss89q586devnll9WwYUO99dZb+vnnn43MeRNPT0/NnDlTLVu21KlTp5SQkKDFixdr1apVkq5NK7nu31vG582bV0WLFtXly5clSfHx8XJzc1Pjxo2tY9zc3PTkk0/e9Jnu7u7y8/Ozvo6Pj5fJZFLz5s1txjVv3lzu7u7atm3bTdfYsWOHzGazQkNDbY4/88wz2fj2AAAAyOmy9TCkdK201qxZUyNGjNDmzZu1evVqrVmzRosWLZK/v7/Wrl1rRM5b2rJli9577z0dPHhQ+fPn14MPPmjdVOf6FvGSrHOlr3Nzc1NmZqYkKSUlRYUKFZKHh+1P4evre9PnFS1a1GYaSEpKiiTJx8fHZpy7u7uKFSt2yw18rr/H29vb5niJEiVsMgMAAMC12X1H+6Y3urmpSpUqCggIUOXKlWWxWPT33387MtttJSUlqV+/fqpQoYK+/fZb/fzzz4qJiVHr1q2zdZ3rhfjfd8Al6Z9//rnje4sUKSJJOn36tM1xs9msc+fO3XIeu7e3tywWy03vOXfuHMv7AQAA5CLZLtpnz57VggUL1KVLF4WGhuq9996TJI0dO9ZmVQ2j7dq1S2lpaerVq5f8/f2txzds2CBJ1jvWd9KgQQNlZmZq9erVNsevX+d26tSpI4vFYp2uct2qVauUmZmpOnXq3PSemjVrKl++fIqNjbU5vn79ervyAgAAwDXYPXVk8eLFio2NVXx8vMxms/z9/dWvXz+1bt3aKetEBwYGyt3dXZGRkXrhhReUmZmp2NhYrVixQpKsc7DvpE6dOmrcuLHGjBmjlJQUVahQQUuWLNGRI0fu+N5KlSqpbdu2mjFjhq5evap69erpt99+09SpU1W7dm2bed/X5cuXTwMGDNDEiRNVsGBBPf7449q2bZuWLFmSna8PAACAHM7uov3mm2+qcOHCateundq0aaOQkBAjc92Rv7+/IiMjFRUVpYiICBUqVEiBgYGKiYlRz549lZCQcNPc7Otu3PVxypQpioyM1MyZM3Xx4kU1adJEL730kiZPnnzT+240btw4lS9fXkuWLNGcOXNUokQJdevWTf3797cZ/++//+9//1OBAgU0d+5cxcTEqGrVqnrnnXc0ZMiQu/1ZAAAAkEOYLHY+gbdmzRqFhoYqT548RmeCHZKSkhQWFqbDhw/LbDY7Ow4A4B5KTEx0+g0vAHdm9x3tsLAw7d27V8nJyZKurZIREBBA8QYAAABu4Y5F+9y5c4qMjNTq1at14cIFm3MFCxZUs2bNNGjQoByxUyQAAACQU9y2aP/222/q1auXzp49Kx8fHzVq1EglSpSQh4eHkpOTlZCQoC+//FJxcXGaOXOmqlWrdq9yAwAAADlalkX7/Pnz6tevn8xmsyZMmJDl+tSxsbEaPXq0IiIitGLFChUqVMiwsAAAAICryLJof/nllzp16pTmz59vs4X5jZo1ayY/Pz917txZixYt0gsvvGBIUNzaqlWrbrmLJQAg9woKCnJ2BAB2yLJor169Wk8++eRtS/Z1wcHBeuaZZxQbG0vRvscCAwPl5+fn7BgAAAC4QZY7Q/7555+qVauW3Rd65JFH9OeffzokFAAAAODqsizaGRkZcnd3z9bFbrWhCwAAAHA/yrJoly1bVgkJCXZf6Oeff3bKVuwAAABATpRl0W7SpInWrFmjvXv33vEiu3fvVmxsrJo1a+bQcAAAAICryrJo9+zZU4ULF1bv3r21adOmLC8QFxen3r17q2TJknr22WcNCQkAAAC4mixXHSlSpIhmzJih3r17q3fv3vL391fNmjXl6+srd3d3nTlzRtu3b9fRo0fl7e2tGTNmqGDBgvcyOwAAAJBj3XZnyODgYH399deKjIxUbGysjh49anO+QIEC6tixowYPHqyiRYsaGhQAAABwJSaLxWKxZ2B6erp2796tU6dOKTMzU6VKlVK1atWUN29eozPiFpKSkhQWFqa4uDjW0QYAAMiBbntH+98yMzMVEhJy2zE8EAkAAABck+XDkDfq3bu30tLSbnnu77//Vt++fTVkyBCHBQMAAABcmd1Fe8eOHerVq5cuX75sczwmJkYtWrTQhg0b9Mwzzzg8IAAAAOCK7C7akydP1i+//KI+ffro8uXLOnLkiMLDwzV69GgVKVJEs2bN0qRJk4zMCgAAALgMu+doh4WFafr06RowYIA6duyoP//8UxkZGerdu7f69+/PQ5EAAADAv9h9R1uSGjZsqFmzZunkyZMym82aN2+eBg8eTMkGAAAAbpDlHe24uLgs39S1a1fNmDFD77//vvr06aN/rxAYFhbm2IQAAACAC8pyHe2AgACZTKYs33j9bdfHWCwWmUwm7d2714CYuNH1dbSnTJkiX19fZ8cBAMBGUFCQPD09nR0DcKos72i/99579zIH/qMWLVrIbDY7OwYAADYSExPvuP8GkNtlWbTbtm1r1wXS0tKYow0AAADcIFsPQ8bFxal9+/b666+/rMfGjh2rli1b6qeffnJ4OFcSFRWlgIAApaenOzsKAAAAcgC7i/b333+viIgInTt3zmaHyIcfflhpaWnq1auXEhMTDQnpCkwm023ntAMAAOD+YnfRnjFjhoKCgvTNN9+ofPny1uMdO3bU119/rYCAAE2ZMsWIjAAAAIDLsbtoHzx4UO3atVO+fPluOufl5aW2bdvm6hVHQkNDNWnSJE2YMEF169ZV7dq19fLLL+vvv/+2Gbd582a1b99ewcHBCg0N1dy5c63njh8/roCAAK1atUr9+vVTjRo11LBhQ02YMIEpJwAAALmM3UU7T548OnPmTJbnU1NTlcVKgblGTEyMfvrpJ40bN05vvvmmdu7cqfDwcGtJtlgsGjlypJ5//nl98sknCgoK0oQJE25ak3zMmDHKmzevoqKi1K1bN82fP19vvPGGM74SAAAADGL3Fuy1atXSF198oQ4dOqhkyZI2586ePauFCxfqkUcecXjAnMRisSg6OlqFCxeWJFWoUEHPPvusli1bJunaPO0xY8YoNDRUklSjRg2tX79eW7ZssdnI58EHH1RkZKQk6bHHHpPJZNKkSZPUv39/VahQ4R5/KwAAABjB7qLdv39/derUSS1bttRTTz2lcuXKyWQy6ejRo/ruu+90+fJlvfzyy0ZmdbrHH3/cWrIlKTg4WKVLl1Z8fLy1IP/7Hxv58uWTj4+PUlJSbK7TunVrm9dPP/20PvzwQ23fvp2iDQAAkEvYXbQDAgI0b948jRs3TosXL7aZJhIYGKg333xT1apVMyRkTnHjnXxJ8vb2tinSN85hN5lMN02pKVGihM3r4sWLS5L++ecfR0UFAACAk9ldtKVrd3BjYmJ09uxZnThxQhkZGXrggQfumy3Az507d9OxM2fOqHLlynd1netz368XbgAAALi+bG1Yc523t7eqV6+uhx9+2KZk3+5hydxg06ZNNquD7NixQydPnlSDBg2ydZ0bH46MjY2Vm5ubHn30UYfkBAAAgPNl6472l19+qR9++EGXLl1SZmam9XhGRoYuXryo33//Xbt373Z4yJzi9OnT6tOnj3r06KGzZ88qMjJSgYGBat68uT7++GO7r7N+/Xq9/fbbatq0qX799VdNnz5dXbp0UenSpQ1MDwAAgHvJ7qL92Wefafz48ZKurZudlpam/Pnz69KlS7JYLPLy8lKHDh0MC5oTNG3aVKVLl9arr76qPHnyqGnTpnrttdfk7u4uSbfcGfJWx/r166ddu3apf//+8vX11aBBg/TCCy8Ynh8AAAD3jt1Fe8mSJapUqZKio6N1/vx5NWvWTKtWrVLRokU1d+5cRUVFqUmTJkZmdToPDw8NGzZMw4YNu+lcRESEIiIibjp+4zQRSfLx8dGMGTMMyQgAAICcwe452seOHVO7du3k4+OjihUrqkCBAkpISFC+fPnUr18/Pf744/r000+NzAoAAAC4DLuLtpubm4oUKWJ9Xa5cOe3fv9/6ulGjRjp8+LBj0+Ugt5oC4szrAAAAIGeze+qIn5+fDh06ZH3t7++vffv2WV9nZmbq4sWLjk2Xg9xqCkh2lSlTRnv37nVAGgAAAOR0dhftJ598UrNmzZKvr6+6du2qevXq6Z133tG6detUsWJFxcTEqGzZskZmxS2sWrXqvlnHHADgOoKCgpwdAXA6k+XGbQuzcOXKFb300kvatm2btm/fLk9PT7Vs2VJ//vmnJMlisWj8+PFq06aNoYFxTVJSksLCwhQXFyc/Pz9nxwEAAMAN7L6j7eXlpc8++0y7du1SwYIFJV1bV3vBggVKSUlR48aNs71xCwAAAJBb2f0w5PLly5WUlGTzX0HFihVTRESERowYoVKlSumTTz4xJCQAAADgauwu2sOHD9fOnTuzPB8fH69p06Y5JBQAAADg6rKcOnLs2DGNHDlS16dwWywWffzxx1q0aNFNYy0Wi/bt2ycfHx/jkgIAAAAuJMui7e/vLx8fH23cuFHStfWfT5w4oeTk5JvGurm5qUSJEho8eLBxSQEAAAAXctuHIT/88EPr3wMCAjRmzBi1bNnS8FAAAACAq7N71ZG4uDh5e3sbmQUAAADINewq2hkZGSpTpozNsd9++03x8fHKly+fGjdurJIlSxoSEAAAAHBFty3a+/bt07vvvqtdu3bZrDjy/vvva+7cuZKuPQjp4eGhkSNH6rnnnjM2LQAAAOAisizaJ0+eVNeuXXXlyhXVrVtXZrNZHh4e2rBhg+bMmSMvLy8NHz5cVapUUUxMjEaPHq2HHnpINWrUuJf5AQAAgBwpy6I9a9YsZWRk6Msvv1RgYKD1+Ny5c2UymfTSSy9Z72CHhITo8OHDmjNnjqZMmWJ8agAAACCHy3LDmk2bNql9+/Y2JfvChQtKTEyUJLVt29Zm/JNPPqmff/7ZoJgAAACAa8myaP/999+qUqWKzbGEhARlZGSoUqVKNz386OPjo5SUFGNSAgAAAC4my6Lt4eGh9PR0m2Pbtm2TJNWrV++m8adPn1ahQoUcHA8AAABwTVkW7YoVK+rXX3+1ORYXFyeTyaRGjRrdNH7dunWqVKmS4xMCAAAALijLhyGbN2+uDz74QHXr1tVjjz2mL7/8UseOHdMDDzygBg0a2IydPXu2du3apREjRhgeGLb27Nmj5ORkZ8cAAMDhgoKC5Onp6ewYwH9mslgslludMJvNevHFF7V582aZTCZZLBZ5eXlp5syZqlOnjiRpxYoV+vTTT3Xw4EFVrVpVixYtkoeH3ZtN4i4kJSUpLCxMhw8fltlsdnYcAAAcLjExUSEhIc6OAfxnWbZiDw8PzZo1S2vWrNHPP/+sAgUKqE2bNqpQoYJ1zOHDh3XkyBG1a9dOw4YNo2QDAAAA/yfLO9r2uHz5svLmzSs3tyyneiMLMTExmj9/vlatWiVJGjt2rE6dOmX3OuTc0QYA5Hbc0Yaru6uGnC9fPkr2f5SYmGidgnOr1wAAAHBttGQnSUxM1COPPCJJSk1N1YEDB6yvAQAA4PruauoIsjZ//nzrSi0+Pj5q06aNMjIyNGPGDOuY6w+ZXv+7JPXv318RERF3vD5TRwAAuR1TR+DqeHrRAJMmTdLs2bPVvXt3NWrUSAcPHtQHH3ygVq1aadGiRdqyZYvmzZtnLd1ffvmlDhw4oJEjR9604yYAAABcE0XbwS5cuKA5c+aoU6dOGjp0qCSpfv36unjxotavX6/q1avr22+/1cMPP6zg4GBJ0rRp01SvXj3rawAAALg+5mg72M6dO5WRkaGmTZvaHO/bt6+++uorZWZm6pdfflFwcLAyMjJkNpv1yy+/6OGHH1ZGRoaYyQMAAJA7ULQd7Ny5c5Ikb2/vm85NnTpV1atX1/bt2zVlyhQFBgaqevXqSklJUUREhKpXr65p06bd68gAAAAwAFNHHKxw4cKyWCw6e/aszfEzZ87Iz89PEydO1Guvvab58+fLy8tLGzdu1Pz58zVr1ixZLBaVKFHCSckBAADgSNzRdrDg4GB5enoqLi7O5nhMTIxGjRols9msBx54QI888ogCAwN15coVVatWTdWqVVNgYKB8fX2dlBwAAACOxB1tBytWrJh69uypTz/9VF5eXmrQoIH279+vWbNmqUePHtq/f7+qVq1qHb9v3z6b1wAAAMgdKNoGGDx4sHx8fPTFF19o3rx5Kl26tAYOHKgePXrof//7n83GNPv371fr1q2dmBYAAABGYMMaF8WGNQCA3I4Na+DqmKMNAAAAGICiDQAAABiAog0AAAAYgIchXdyqVatYEhAAkCsFBQU5OwJwVyjaLi4wMFB+fn7OjgEAAIAbMHUEAAAAMABFGwAAADAARRsAAAAwAEUbAAAAMABFGwAAADAARRsAAAAwAEUbAAAAMABFGwAAADAARRsAAAAwAEUbAAAAMABFGwAAADAARRsAAAAwAEUbAAAAMABFGwAAADAARRsAAAAwgMf/a+/u42o+/z+Av86kb41IxDQSmg7dkVTLkcLQw01u1mbFMtE3zsb23b6j/EjEzHf4ussyDXM7k3wfjtxmVDI3R24joyhCo607kur6/eHh89iRJptPp9Nez8ejxx7nuq7Pdd7neo/ePl1dH30HQH/NhQsXkJeXp+8wiIiIqBqOjo5o2LChvsMgPWChbeAGDx6M8vJyfYdBRERE1dBqtXBxcdF3GKQH3DpCRERERCQDFtrP0adPH3z66af6DoOIiIiIDAy3jjxHdHQ0GjVqpO8wiIiIiMjAsNB+DqVSqe8QiIiIiMgAcevIc/x+68itW7cQFhYGLy8vODg4wN3dHZMnT8bt27cBAKtWrYK9vT3y8/N15khISIBSqcSVK1cAAJcvX8aUKVPg6ekJBwcHqFQqhIeHo6ioqHY/HBERERHJhoV2DZWVlWH06NHIyMjAjBkzsGbNGkycOBHJycmIiIgAAPj5+UEIgd27d+tcq9Fo0KVLF9ja2uLevXsYPXo0CgsLMW/ePMTGxmLUqFHYsWMHFi9erI+PRkREREQy4NaRGsrKyoKVlRVmz56N9u3bAwB69OiBa9euIT4+HgDQqlUreHh4QKPRIDAwEABQUFCApKQkTJ06FQCQkZGBTp06YdmyZWjcuDEAwN3dHWfOnMFPP/2kh09GRERERHJgoV1DdnZ2WL9+PYQQyMnJwfXr15GZmYkzZ86grKxMGufn54dp0067X0cAAB21SURBVKYhNzcXVlZW0t3tQYMGAQA8PT3h6emJiooKZGVlITs7Gz///DOuXbsGIYRePhsRERERvXwstF/AunXrsGrVKuTn58PCwgJKpRImJiY6Y/r374/IyEhoNBqEhIRAo9GgV69esLCwkMYsXrwYGzduRElJCSwtLeHg4ABTU1OUlJTU9kciIiIiIplwj3YNJSQk4IsvvsCYMWNw5MgRHDlyBLGxsXByctIZZ2pqigEDBmD37t24desWtFothg8fLvWvWrUKq1evxtSpU3H8+HEkJSUhOjoa1tbWtf2RiIiIiEhGLLRr6MSJEzA1NUVoaKh0d/rRo0dISUmpMnbYsGG4ePEivv32WzRp0gQ+Pj5S38mTJ2FjYwN/f3+YmZkBAAoLC6HVarl1hIiIiKgeYaFdQ87OzigtLUVUVBSOHz+OhIQEBAUFISsrCwBw//59aay7uzusrKywadMm+Pr6omHDhlKfk5MTsrKyEB0djRMnTmDHjh0IDAxEQUGBzhxEREREZNhYaNfQsGHDoFarcfDgQUyYMAGLFi2Cra0tli5dCuDxnerf8/PzQ2VlJYYNG6bTHhISgoCAAGzevBkTJkzAypUr4eXlhYiICBQUFCAzM7PWPhMRERERyUchuF/hD6lUKnh7eyMqKkrfoei4ceMG+vbti8zMTJSXl+s7HCIiIqqGVquFi4uLvsMgPeCpI9W4cOEC0tLScPfuXencbCIiIiKimmKhXY1t27Zhx44d8PLygr+/v77DISIiIiIDw60jBopbR4iIiAwDt478ffGOtoHTaDSwtLTUdxhERERUDUdHR32HQHrCQtvA2dvbo02bNvoOg4iIiIiewuP9iIiIiIhkwEKbiIiIiEgGLLSJiIiIiGTAQpuIiIiISAYstImIiIiIZMBCm4iIiIhIBiy0iYiIiIhkwEKbiIiIiEgGLLSJiIiIiGTAQpuIiIiISAYstImIiIiIZMBCm4iIiIhIBiy0iYiIiIhkwEKbiIiIiEgGLLSJiIiIiGRgpO8A6K+5cOEC8vLy9B0GERER1RJHR0c0bNhQ32FQDbDQNnCDBw9GeXm5vsMgIiKiWqLVauHi4qLvMKgGuHWEiIiIiEgGLLSJiIiIiGSg10K7T58++PTTT/UZwksVHx+Pzp07Iysr64Wui46ORmxsrExREREREZE+6HWPdnR0NBo1aqTPEF4qb29vfP/993j99ddrfE1FRQWWLl2KDz/8UMbIiIiIiKi26bXQViqV+nz7l65Zs2Zo1qzZC10jhJApGiIiIiLSpzqzdeTWrVsICwuDl5cXHBwc4O7ujsmTJ+P27dsAgFWrVsHe3h75+fk6cyQkJECpVOLKlSsAgMuXL2PKlCnw9PSEg4MDVCoVwsPDUVRUJF2Tnp6O999/H25ubujWrRvee+89HD58WGfec+fOYfz48XB1dYW7uzvUajWuX78OALh58yaUSiXWrl2LwYMHo2vXrli7di3i4+OhVCqlrSNhYWEICAhAfHw8+vTpg65du+K9996DVquV5nFwcIBCocDy5cvRt29fGVaZiIiIiPShTvwyZFlZGUaPHo2MjAzMmDEDa9aswcSJE5GcnIyIiAgAgJ+fH4QQ2L17t861Go0GXbp0ga2tLe7du4fRo0ejsLAQ8+bNQ2xsLEaNGoUdO3Zg8eLFAIDi4mKMHz8ezZs3x5IlS7B8+XK8+uqrUKvVyM7OBgBcunQJgYGBKC4uxvz58zF//nzk5OQgKCgIxcXF0nsvXboU77//PhYtWiQVyQqFQie+y5cvY8GCBZg4cSL++9//QqFQ4IMPPsDly5fRsmVLbN68GUII+Pv7Y8WKFbKtMRERERHVrjpxjnZWVhasrKwwe/ZstG/fHgDQo0cPXLt2DfHx8QCAVq1awcPDAxqNBoGBgQCAgoICJCUlYerUqQCAjIwMdOrUCcuWLUPjxo0BAO7u7jhz5gx++uknAEBmZiby8/MxZswY6QxKR0dHrFy5EmVlZQCAr7/+Go0bN8batWthYmICAOjYsSPGjh2Ls2fPol27dgCAfv364Z133pE+x8mTJ6t8tpKSEnz77bd48803AQBubm7o27cvYmJisHDhQjg5OUmfr75tpSEiIiL6O6sThbadnR3Wr18PIQRycnJw/fp1ZGZm4syZM1LxCzy+qz1t2jTk5ubCyspKurs9aNAgAICnpyc8PT1RUVGBrKwsZGdn4+eff8a1a9ekvdBvvPEGWrRogdDQUAwYMAA9e/aESqWSinXgccHcs2dPqcgGAGtraxw8eBDA4y0fAGBjY/Pcz2ZpaSkV2QDw6quvwsvLC6mpqX9ytYiIiIjIENSJQhsA1q1bh1WrViE/Px8WFhZQKpU6hS4A9O/fH5GRkdBoNAgJCYFGo0GvXr1gYWEhjVm8eDE2btyIkpISWFpawsHBAaampigpKQEAmJqaYvPmzVi5ciUOHDiAbdu2wcjICG+99RYiIiLQtGlT/Pbbb2jevPlzY67JmFatWlVps7CwQEFBwXOvJSIiIiLDVSf2aCckJOCLL77AmDFjcOTIERw5cgSxsbHStoonTE1NMWDAAOzevRu3bt2CVqvF8OHDpf5Vq1Zh9erVmDp1Ko4fP46kpCRER0fD2tpaZ562bdti3rx5OHr0KOLi4jBu3Djs3bsX//nPfwAAZmZmVX7pEgCOHDki3c2uqV9//bVK271792pUpBMRERGR4aoThfaJEydgamqK0NBQ6e70o0ePkJKSUmXssGHDcPHiRXz77bdo0qQJfHx8pL6TJ0/CxsYG/v7+MDMzAwAUFhZCq9VKW0cSEhLw5ptv4t69ewCALl264JNPPsEbb7yB3NxcAICrqytSU1Px8OFDae6bN29i/Pjxz4zpj+Tm5uLSpUvS65KSEiQlJUGlUgEAXnmlTqSAiIiIiF6yOlHlOTs7o7S0FFFRUTh+/DgSEhIQFBQkHZN3//59aay7uzusrKywadMm+Pr6omHDhlKfk5MTsrKyEB0djRMnTmDHjh0IDAxEQUGBNIerqysqKysRGhqK/fv349ixY1i4cCEyMjKkvd5qtRrFxcUIDg5GYmIiDhw4gA8//BA2NjbSmOo8fS62EAJqtRo7d+5EYmIigoODUVFRgdDQUACPTylp3Lgxzp49izNnzvz1xSQiIiKiOqFOFNrDhg2DWq3GwYMHMWHCBCxatAi2trZYunQpgKqnefj5+aGyshLDhg3TaQ8JCUFAQAA2b96MCRMmYOXKlfDy8kJERAQKCgqQmZmJli1bIjY2Fubm5oiIiEBISAiSkpIwe/ZsjBw5EsDjB+ls2LABxsbG+OyzzzBz5kx07NgRa9eulU4zefoYvyeebm/evDnUajW++uorfP755zA3N8eWLVt0nh4ZEhKCU6dOYcKECSgvL/9ri0lEREREdYJC6PHRhCqVCt7e3oiKitJXCLIKCwtDcnLyC283qYkbN26gb9++yMzMZHFORET0N6LVaqUjiqlu08upIxcuXEBaWhru3r0rnZtNRERERFSf6KXQ3rZtG3bs2AEvLy/4+/vrI4RaU90WEyIiIiKq3/S6dYT+PG4dISIi+nvi1hHDUWceWEN/jkajgaWlpb7DICIiolri6Oio7xCohlhoGzh7e3u0adNG32EQERER0VPqxPF+RERERET1DQttIiIiIiIZsNAmIiIiIpIBC20iIiIiIhmw0CYiIiIikgELbSIiIiIiGfB4PwNVUVEBALh9+7aeIyEiIiLSr9deew1GRnWvrK17EVGN/PLLLwCAwMBAPUdCREREpF+JiYl18rkifAS7gSotLcX58+dhaWmJBg0a6DscIiIiIr2pq3e0WWgTEREREcmAvwxJRERERCQDFtpERERERDJgoU1EREREJAMW2kREREREMmChTUREREQkAxbaREREREQyYKFtgH766SeMGjUK3bp1g7e3N5YuXSo9KZIei4+Px4gRI+Di4gIfHx+EhYXh7t27Uv+vv/6KadOmwdPTEy4uLpg4cSJycnKqzLNp0yYMHDgQzs7OGDJkCDQaTZUxFy9exNixY9G9e3d4enoiKioK9+/f1xlTWlqKuXPnwsvLC926dcOYMWOQnp5eZa49e/bAz88PXbt2Rf/+/fHdd9+9hNXQr5kzZ0KpVOq0cf3ld/bsWYwbNw7dunWDh4cHJk+ejBs3bkj9zIH84uLiMHToUHTr1g0DBgxATEwMysvLpX7mQB537tyBu7s7UlJSdNoNeb1v3LgBtVoNNzc3uLm54fPPP0d+fv6LLk2tqS4HV65cwaRJk6BSqdCjRw8EBATg6NGjVa6vVzkQZFBOnz4tHB0dxccffyySkpJETEyMsLe3F/PmzdN3aHXGhg0bhJ2dnZg7d65ITU0V8fHxonfv3qJPnz6ipKREVFRUiOHDhwsfHx+xa9cusWfPHuHr6yt8fHxEcXGxNM/atWtF586dxZIlS0RycrIIDw8XdnZ2Yv/+/dKYnJwc4ebmJoKCgsShQ4fExo0bhYuLi1Cr1ToxTZo0Sbi5uYkffvhBJCYmivfee0/06NFD5ObmSmP27dsnlEqliIyMFCkpKWLBggXCzs5OrFu3Tv5Fk8mhQ4eEnZ2dUCqVUhvXX37p6enC2dlZBAcHi+TkZLFr1y7Rr18/0b9/f/Hw4UPmoBZs3bpV2NnZiTlz5ojU1FQRGxsrHBwcxNy5c4UQ/HMgl9zcXOHr6yuUSqVITk6W2g15vYuKioSPj48YOnSoOHDggIiPjxcqlUqMGDFCVFZWyrGMf0l1Obh9+7Zwc3MTI0eOFPv37xdJSUli0qRJQqlUisTERGlcfcsBC20DM27cODF06FCdtjVr1gh7e3uRl5enp6jqll69eonPPvtMpy0tLU3Y2dmJrVu3il27dgmlUikuXLgg9efl5QknJyexevVqIYQQpaWlws3NTcyZM0dnnokTJ4pBgwZJr2fMmCE8PT3Fw4cPpbb9+/cLOzs7cfbsWZ333rdvnzTmwYMHQqVSicjISKlt4MCBIjQ0VOf9oqKihJubmygrK/uzy6E3v/32m1CpVMLHx0en0NZoNFx/mY0dO7bKN4BTp04JLy8vodVqmYNa4O/vLwICAnTa5s+fL5ycnER5eTlz8JJVVlaKuLg44e7uLtzd3asUeYa83jExMcLR0VH88ssv0pj09HRhZ2cndu/e/eKLJZPn5WDRokXCxcVFFBQUSG0VFRVi0KBBYtSoUUKI+pkDbh0xIGVlZTh+/DjeeustnXZfX1+Ul5cjOTlZT5HVHaWlpRg4cCBGjBih025rawvg8Y+zkpOT0bp1a3Tp0kXqt7S0RPfu3XHo0CEAwOnTp1FYWIj+/fvrzOPr64urV69KP4JPSUmBl5cXjI2NpTHe3t4wMTGR5kpOToaxsTG8vb2lMSYmJvD29pbG3LhxA1lZWc98v8LCQpw6depPr4m+REREoGPHjhgyZIhOe0pKCtdfRgUFBTh27BgCAgKgUCik9m7duuHw4cNwcXFhDmpBaWkpzMzMdNrMzc1RVlaGkpIS5uAly8jIwKxZszB8+HB8+eWXEE899NrQ1rugoEBa7+TkZDg7O6NFixbSmM6dO6Ndu3bSXHXB83JgbW2NcePGoUmTJlLbK6+8AhsbG+Tl5QGonzlgoW1AcnJy8OjRI7Rv316nvVWrVjAxMcHVq1f1FFndYWJigvDwcLz55ps67fv374dCoUCnTp1w9erVKmsIAO3atZPWMDMzEwCqjGvXrh2EELh69SoePnyI3NzcKmOMjIzw+uuv68xlZWWFhg0bVpnr1q1bKC0tRWZmJhQKRZW5bGxspPczJDt37kRKSgq++OILnWIPANdfZhkZGRBCoHnz5ggLC4OrqyucnZ3x0UcfSd/MmAP5BQUFISUlBf/73/9QXFyMkydPYv369ejduzeaNGnCHLxkVlZW2L9/P6ZOnQpTU9Mq/Ya23k9ifjLX82KvC56Xg5EjR0KtVuu0FRYW4sSJE+jUqROA+pkDFtoGpLi4GADQuHHjKn2NGjWS+knXtWvXsGDBAnTq1An9+vVDUVHRc9ewqKgIQNW1btSoEQCgpKREGvOk7Y/mqu79gMd5rS63vx9jKO7cuYOoqCiEhYWhdevWVfq5/vK6d+8ehBCYOXMmhBBYtmwZIiMjcfr0aQQFBaG0tJQ5qAVDhw6Fn58fpk6dCldXV4wePRpWVlZYuHAhAP45eNmaNGmCVq1aVdtvyOtdk9jrgufl4GmVlZWYPn06SkpKEBoaCqB+5sDoD3upTqmsrPzD/qfvHBJw+fJlBAcHw8jICMuXL8crr7zyh+v4ZA2f/pHXs9Q0H8+bS6FQ1KvchoeHo1u3bhg5cuQz+7n+8nr06BEAoFOnTpg/f77U3qZNG4wZMwY7d+5kDmrBxIkTodVq8a9//QsuLi64du0ali1bhvHjx2PNmjXMQS0z5PWuSeyGpqysDP/+979x4MAB/N///R+cnZ0B1M8c8I62AXmyr6mkpKRKX0lJSZX9gH93hw8fRkBAAIyNjbF+/Xq0bdsWwON1fNYaFhcXS2v45L9Pj3vy2szMrNoxz5qrujHPm+v3YwzBxo0bcf78eURGRqKiogIVFRXSX3aVlZWorKzk+svsyZ2Y3+9LBABXV1eYmpoiPT2dOZBZWloaUlJS8NlnnyEkJASurq54++23ERMTg7S0NMTFxTEHtcwQ1/vJ9/yaxG5I8vPz8f777+PAgQOYMWMGAgMDpb76mAMW2gakbdu2aNCgAa5fv67TfufOHZSWlqJjx456iqzu2bp1KyZNmgRra2ts3bpV2m8FPN77lZ2dXeWa7OxsdOjQQRojhKiy1tevX4dCoYCtrS1MTU3x2muvVZmrvLwcubm5Uj7at2+PW7duVTnrPDs7G1ZWVjA2NkaHDh2qfT8ABpPbPXv2oLCwEL1794a9vT3s7e0RExMDIQTs7e0xffp0rr/Mnvy/XlZWptMuhEBFRQVMTEyYA5nl5uZCoVCge/fuOu1KpRJmZma4cuUKc1DLDHm9axK7obh+/TreeecdZGRkYMmSJQgICNDpr485YKFtQIyNjeHm5ob9+/frtO/evRtGRkbw8PDQU2R1i0ajQUREBDw9PbFx40Y0b95cp1+lUiEnJweXLl2S2vLy8qDVatGrVy8AgIuLC1599VXs3btX59qEhATY2NhIe49VKhWSkpLw8OFDacyPP/6Ihw8fSnOpVCqUlpbixx9/lMY8ePAAhw4dksa0bdsW1tbWz3y/pk2bwsnJ6a8uS62YM2cOtm3bhri4OOlr5MiRUCgUiIuLw0cffcT1l1nHjh3Rpk0b7Nq1S6c9KSkJZWVl6NGjB3MgsyffvE+ePKnTfvnyZRQVFaFt27ZQqVTIzs5mDmTy9I/zDfH/eUdHR2mutLQ0nYeupaen4/r169JcddHTOcjPz0dQUBCKi4uxbt069OvXr8o19TEHDWbNmjXrD0dQnfL6668jNjYWFy5cQOPGjbFv3z4sXrwYAQEB8PX11Xd4eldYWIixY8eiSZMmCA8PR0FBAe7cuSN9AYCTkxP27t2LuLg4WFhY4Nq1awgLC4OxsTHmzZsHY2NjGBkZobKyEqtXr8b9+/dRWVmJr7/+Gnv37sWcOXOkf8F26NAB69atQ2pqKpo1a4ajR49izpw56NWrF8aNGwfg8W9ia7VabNq0CWZmZsjLy8PMmTNx9+5dfPnll9KPppo2bYpvvvkGt27dgrGxMb7//nt89913+OSTT6rcGaurzM3N0bJlS52vc+fOQavVIjIyEmZmZujQoQPXX2ZWVlbYsGEDLly4AHNzcxw7dgyzZ8+Gvb09Pv30U3Ts2JE5kJGlpSWuXLmCzZs3A3i8bSo1NRURERGwsLDA7NmzoVQqsW/fPuZABjdv3kR8fDyGDh0Ka2trADDov3feeOMN/PDDD9izZw9atGiB8+fPIzw8HO3bt0d4eHid3Kf9rBxERETg1KlTmDJlClq3bq3zvTk/Px+Wlpb1Mwd/eMo21Uk//vijGD58uHB0dBQ+Pj5i2bJldfLpUPqQkJAglEpltV8LFy4UQghx584d8fHHHwtXV1fRo0cPoVarRXZ2dpX5vvnmG9GnTx/h5OQkhgwZ8syD6dPS0kRAQIBwcnISKpVKREVFiQcPHuiMKSoqEjNmzBAeHh7CxcVFjB07Vly8eLHKXHFxccLX11c4OjqK/v37iw0bNrykldGfxYsXi86dO+u0cf3ll5ycLN59913h7OwsPD09xaxZs3SegMccyKu8vFysWLFCvPXWW8LR0VH069dPzJ49W/z666/SGOZAHseOHavysBQhDHu9r169KsaPHy+6du0qPDw8xNSpU8W9e/dedGlqzbNy0LVr12q/N/fs2VPn+vqUA4UQNfgVTyIiIiIieiHco01EREREJAMW2kREREREMmChTUREREQkAxbaREREREQyYKFNRERERCQDFtpERERERDJgoU1EREREJAMjfQdARES14+HDh9i+fTs0Gg2ysrJQVFQEKysr9O7dG//85z/RvHlzfYcoyc7Olp4oR0RkqPjAGiKiv4EbN25ArVbj8uXL6N27N9zc3NCoUSOcO3cOO3bsQLNmzbBp0ya0bdtW36Fi/fr1WLBgAc6dO6fvUIiI/hIW2kRE9dyjR4/w9ttvIysrC0uXLoW3t7dO/8mTJzFu3Di0adMGCQkJ+gnyd9RqNQ4ePIiLFy/qOxQior+Ee7SJiOq5LVu2ICMjA8HBwVWKbABwdXWVCvHU1NTaD5CIqJ5ioU1EVM/t3LkTCoUCo0aNqnbM5MmTkZKSAk9PTwCP74JHR0djwIABcHBwQM+ePTFt2jTk5ubqXNenTx8MHz68ynyTJk2CUqmUXm/fvh1KpRLnzp3DjBkz4OnpCWdnZwQGBkKr1erMl5iYCCEElEolwsLC/urHJyLSGxbaRET1XHp6Olq3bo1WrVpVO8bc3Fz6ZciKigqEhIRg2bJlsLe3x/Tp0+Hn54c9e/Zg5MiRyMnJee57KhQKKBQKndcAMGXKFGRlZUGtViM0NBSXLl3ChAkTUFhYCACYPn067O3toVAo8NVXX/3hPw6IiOo6njpCRFSP5efno7y8HC1btqzxNdu3b8fRo0ehVqvx0UcfSe39+vVDYGAg5s6di6+//vpPxdOuXTusWbNGet2sWTNERkZi79698Pf3R9++fbF9+3akp6dj8ODBf+o9iIjqCt7RJiKqxxo0aADg8V3qmjpw4ACMjIwwfvx4nXYXFxd4enoiJSUFDx48+FPxDBw4UOd1ly5dIITA3bt3/9R8RER1GQttIqJ6rGnTpvjHP/7xQoXsjRs38Nprr8HU1LRKn62tLSoqKnD79u0XjkWhUFQ5q9vY2BjAi/1DgIjIULDQJiKq57p3747bt2//YXF86dIlBAYGYufOnRBCoLqTX58UxE8K5OpUVzj/ft82EVF9x0KbiKieGzhwIIQQ2LJlS7Vjtm/fjlOnTuHRo0do06YN7ty588ztIZmZmTAyMoKlpSWAx1tTysrKqozjVhAiIhbaRET13siRI2Fra4u1a9fi8OHDVfoPHz6MjRs3wsbGBkOHDkW/fv1QXl6Ob775RmdcWloajh49ip49e0p3tFu0aIGbN2+iqKhIGnf16lVcunTpT8f7ZF85EZGh46kjRET1XIMGDbB8+XIEBwdj0qRJ6N27Nzw8PKBQKHDy5Ens27cPLVu2xIoVK2BkZIQRI0Zg586dWLlyJTIzM+Hu7o7s7Gxs2bIF5ubmCA8Pl+YeNmwYTp8+jQ8++ABvv/027t69i02bNsHa2hpZWVk6cdT0QcRP9nEvWbIE7u7u8PDweHmLQURUi1hoExH9DdjY2CA+Ph5btmzBnj17EB0djfv378PKygrBwcEYP348zM3NAQBGRkaIjY1FTEwMNBoNEhMTYWFhgSFDhkCtVuucx/3uu++isLAQW7duxbx589CuXTtMmzYN2dnZWLFihU4M1e3PfvrM7bFjx+Ls2bNYvXo1zp8/z0KbiAyWQtT0FgMREREREdUY92gTEREREcmAhTYRERERkQxYaBMRERERyYCFNhERERGRDFhoExERERHJgIU2EREREZEMWGgTEREREcmAhTYRERERkQxYaBMRERERyYCFNhERERGRDP4fDrNLJMigi/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981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has a lot of great libraries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87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Who I am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GB" b="1" dirty="0" smtClean="0"/>
              <a:t>Yoav Ram </a:t>
            </a:r>
            <a:r>
              <a:rPr lang="en-GB" sz="2600" dirty="0" smtClean="0"/>
              <a:t>@</a:t>
            </a:r>
            <a:r>
              <a:rPr lang="en-GB" sz="2600" dirty="0" err="1" smtClean="0"/>
              <a:t>yoavram</a:t>
            </a:r>
            <a:endParaRPr lang="en-GB" dirty="0" smtClean="0"/>
          </a:p>
          <a:p>
            <a:pPr algn="l" rtl="0"/>
            <a:r>
              <a:rPr lang="en-GB" dirty="0" smtClean="0"/>
              <a:t>Postdoc at Stanford University</a:t>
            </a:r>
          </a:p>
          <a:p>
            <a:pPr algn="l" rtl="0"/>
            <a:r>
              <a:rPr lang="en-GB" dirty="0" smtClean="0"/>
              <a:t>PhD in </a:t>
            </a:r>
            <a:r>
              <a:rPr lang="en-GB" dirty="0" err="1" smtClean="0"/>
              <a:t>BioMath</a:t>
            </a:r>
            <a:r>
              <a:rPr lang="en-GB" dirty="0" smtClean="0"/>
              <a:t> from Tel-Aviv University</a:t>
            </a:r>
            <a:endParaRPr lang="en-GB" b="1" dirty="0" smtClean="0"/>
          </a:p>
          <a:p>
            <a:pPr algn="l" rtl="0"/>
            <a:r>
              <a:rPr lang="en-GB" dirty="0" smtClean="0"/>
              <a:t>Using Python since 2002</a:t>
            </a:r>
          </a:p>
          <a:p>
            <a:pPr algn="l" rtl="0"/>
            <a:r>
              <a:rPr lang="en-GB" dirty="0" smtClean="0"/>
              <a:t>Using &amp; teaching </a:t>
            </a:r>
            <a:r>
              <a:rPr lang="en-GB" b="1" dirty="0" smtClean="0"/>
              <a:t>Scientific Python </a:t>
            </a:r>
            <a:r>
              <a:rPr lang="en-GB" dirty="0" smtClean="0"/>
              <a:t>since 2011</a:t>
            </a:r>
            <a:endParaRPr lang="he-IL" dirty="0" smtClean="0"/>
          </a:p>
          <a:p>
            <a:pPr algn="l" rtl="0"/>
            <a:r>
              <a:rPr lang="en-US" dirty="0" smtClean="0"/>
              <a:t>Python training </a:t>
            </a:r>
            <a:r>
              <a:rPr lang="en-US" dirty="0"/>
              <a:t>for </a:t>
            </a:r>
            <a:r>
              <a:rPr lang="en-US" dirty="0" smtClean="0"/>
              <a:t>engineers &amp; data scientists</a:t>
            </a:r>
            <a:endParaRPr lang="he-IL" dirty="0" smtClean="0"/>
          </a:p>
          <a:p>
            <a:pPr algn="l" rtl="0"/>
            <a:endParaRPr lang="he-IL" dirty="0" smtClean="0"/>
          </a:p>
          <a:p>
            <a:pPr marL="0" indent="0" algn="l" rtl="0">
              <a:buNone/>
            </a:pPr>
            <a:r>
              <a:rPr lang="en-US" dirty="0" smtClean="0"/>
              <a:t>Presentation &amp; source code on GitHub: 		</a:t>
            </a:r>
            <a:r>
              <a:rPr lang="en-US" dirty="0"/>
              <a:t>https://</a:t>
            </a:r>
            <a:r>
              <a:rPr lang="en-US" b="1" dirty="0" smtClean="0"/>
              <a:t>github.com/yoavram/DataTalks2017</a:t>
            </a:r>
          </a:p>
          <a:p>
            <a:pPr marL="0" indent="0" algn="l" rtl="0">
              <a:buNone/>
            </a:pPr>
            <a:r>
              <a:rPr lang="en-US" dirty="0" smtClean="0"/>
              <a:t>License</a:t>
            </a:r>
            <a:r>
              <a:rPr lang="en-US" dirty="0" smtClean="0"/>
              <a:t>: CC-BY-SA 4.0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</a:t>
            </a:fld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227013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Many new libraries released every month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5178732"/>
            <a:ext cx="85689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/>
              <a:t>During 2016 &gt;2,000 new packages released </a:t>
            </a:r>
            <a:r>
              <a:rPr lang="en-US" sz="2400" u="sng" dirty="0" smtClean="0"/>
              <a:t>every month</a:t>
            </a:r>
            <a:r>
              <a:rPr lang="en-US" sz="2400" dirty="0" smtClean="0"/>
              <a:t>. </a:t>
            </a:r>
          </a:p>
          <a:p>
            <a:pPr algn="l" rtl="0"/>
            <a:r>
              <a:rPr lang="en-US" sz="2400" dirty="0" smtClean="0"/>
              <a:t>See more stats at </a:t>
            </a:r>
            <a:r>
              <a:rPr lang="en-US" sz="2400" dirty="0" err="1" smtClean="0">
                <a:hlinkClick r:id="rId2"/>
              </a:rPr>
              <a:t>PyGarden</a:t>
            </a:r>
            <a:r>
              <a:rPr lang="en-US" sz="2400" dirty="0" smtClean="0">
                <a:hlinkClick r:id="rId2"/>
              </a:rPr>
              <a:t>/stats</a:t>
            </a:r>
            <a:r>
              <a:rPr lang="en-US" sz="2400" dirty="0" smtClean="0"/>
              <a:t>.</a:t>
            </a:r>
            <a:endParaRPr lang="he-IL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88840"/>
            <a:ext cx="7380312" cy="29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7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Python can do nearly everything MATLAB and R can do</a:t>
            </a:r>
            <a:endParaRPr lang="he-I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/>
            <a:r>
              <a:rPr lang="en-US" dirty="0" smtClean="0"/>
              <a:t>With libraries like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IPython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, </a:t>
            </a:r>
          </a:p>
          <a:p>
            <a:pPr rtl="0"/>
            <a:r>
              <a:rPr lang="en-US" dirty="0" err="1" smtClean="0"/>
              <a:t>Scikit</a:t>
            </a:r>
            <a:r>
              <a:rPr lang="en-US" dirty="0" smtClean="0"/>
              <a:t>-image, </a:t>
            </a:r>
            <a:r>
              <a:rPr lang="en-US" dirty="0" err="1" smtClean="0"/>
              <a:t>Scikit</a:t>
            </a:r>
            <a:r>
              <a:rPr lang="en-US" dirty="0" smtClean="0"/>
              <a:t>-learn, and more</a:t>
            </a:r>
            <a:endParaRPr lang="he-I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408366"/>
            <a:ext cx="1439960" cy="143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649" y="5379791"/>
            <a:ext cx="1489855" cy="1435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73957"/>
          <a:stretch/>
        </p:blipFill>
        <p:spPr>
          <a:xfrm>
            <a:off x="1536315" y="5636344"/>
            <a:ext cx="1091469" cy="10330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5032" y="5605574"/>
            <a:ext cx="1126480" cy="1126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618" y="5618828"/>
            <a:ext cx="1037580" cy="10375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040" y="5301208"/>
            <a:ext cx="1625600" cy="1625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8224" y="5618828"/>
            <a:ext cx="96951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7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68760"/>
            <a:ext cx="6151984" cy="43185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5587314"/>
            <a:ext cx="7715200" cy="11826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Differential equations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632" t="6426" r="7864" b="4475"/>
          <a:stretch/>
        </p:blipFill>
        <p:spPr>
          <a:xfrm>
            <a:off x="4932040" y="1196752"/>
            <a:ext cx="4065179" cy="1296144"/>
          </a:xfrm>
          <a:prstGeom prst="rect">
            <a:avLst/>
          </a:prstGeom>
          <a:ln>
            <a:noFill/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5589240"/>
            <a:ext cx="8229600" cy="1080120"/>
          </a:xfrm>
        </p:spPr>
        <p:txBody>
          <a:bodyPr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 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pl-PL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scipy.integrate.</a:t>
            </a:r>
            <a:r>
              <a:rPr lang="pl-PL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odeint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(f, w0, 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t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is-IS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…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plot(t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x[:, 0])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plot(t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x[:, 1])</a:t>
            </a:r>
            <a:endParaRPr lang="en-US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</p:txBody>
      </p:sp>
      <p:sp>
        <p:nvSpPr>
          <p:cNvPr id="10" name="Bent Arrow 9"/>
          <p:cNvSpPr/>
          <p:nvPr/>
        </p:nvSpPr>
        <p:spPr>
          <a:xfrm rot="10800000">
            <a:off x="6516216" y="2564904"/>
            <a:ext cx="1080120" cy="994122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3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23528" y="1600200"/>
            <a:ext cx="8496944" cy="11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9" y="3168352"/>
            <a:ext cx="5035237" cy="3717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Model fitting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" t="9878" r="8421" b="13411"/>
          <a:stretch/>
        </p:blipFill>
        <p:spPr>
          <a:xfrm>
            <a:off x="5076056" y="4365104"/>
            <a:ext cx="3506477" cy="1152129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700808"/>
            <a:ext cx="8507288" cy="442535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params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cov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= </a:t>
            </a:r>
            <a:r>
              <a:rPr lang="en-US" sz="22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scipy.optimize.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curve_fit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	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f=logistic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xdata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=t, </a:t>
            </a: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ydata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=y, 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p0=(1, 10, 1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))</a:t>
            </a:r>
          </a:p>
          <a:p>
            <a:pPr marL="0" indent="0" algn="l" rtl="0">
              <a:spcBef>
                <a:spcPts val="0"/>
              </a:spcBef>
              <a:buNone/>
            </a:pPr>
            <a:endParaRPr lang="nb-NO" sz="2400" i="1" dirty="0" smtClean="0"/>
          </a:p>
          <a:p>
            <a:pPr marL="0" indent="0" algn="l" rtl="0">
              <a:spcBef>
                <a:spcPts val="0"/>
              </a:spcBef>
              <a:buNone/>
            </a:pPr>
            <a:r>
              <a:rPr lang="nb-NO" sz="2400" i="1" dirty="0" smtClean="0"/>
              <a:t>N0=1.512</a:t>
            </a:r>
            <a:r>
              <a:rPr lang="nb-NO" sz="2400" i="1" dirty="0"/>
              <a:t>, K=8.462, r=0.758</a:t>
            </a:r>
          </a:p>
          <a:p>
            <a:endParaRPr lang="nb-NO" sz="2800" dirty="0"/>
          </a:p>
          <a:p>
            <a:pPr marL="0" indent="0" algn="l" rtl="0">
              <a:spcBef>
                <a:spcPts val="0"/>
              </a:spcBef>
              <a:buNone/>
            </a:pPr>
            <a:endParaRPr lang="en-US" sz="2800" i="1" dirty="0"/>
          </a:p>
        </p:txBody>
      </p:sp>
      <p:sp>
        <p:nvSpPr>
          <p:cNvPr id="11" name="Right Arrow 10"/>
          <p:cNvSpPr/>
          <p:nvPr/>
        </p:nvSpPr>
        <p:spPr>
          <a:xfrm rot="10800000">
            <a:off x="4107693" y="4619286"/>
            <a:ext cx="864096" cy="32188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8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484784"/>
            <a:ext cx="8075240" cy="11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614348"/>
            <a:ext cx="6120680" cy="4305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res = </a:t>
            </a:r>
            <a:r>
              <a:rPr lang="en-US" sz="24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scipy.optimize.</a:t>
            </a:r>
            <a:r>
              <a:rPr lang="en-US" sz="24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minimize_scalar</a:t>
            </a: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f, </a:t>
            </a:r>
            <a:r>
              <a:rPr lang="en-US" sz="24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method=</a:t>
            </a:r>
            <a:r>
              <a:rPr lang="en-US" sz="2400" i="1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"bounded"</a:t>
            </a:r>
            <a:r>
              <a:rPr lang="en-US" sz="24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bounds=[8, 16</a:t>
            </a: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])</a:t>
            </a:r>
          </a:p>
          <a:p>
            <a:pPr marL="0" indent="0" algn="l" rtl="0">
              <a:spcBef>
                <a:spcPts val="0"/>
              </a:spcBef>
              <a:buNone/>
            </a:pPr>
            <a:endParaRPr lang="en-US" sz="2000" dirty="0"/>
          </a:p>
          <a:p>
            <a:pPr marL="0" indent="0" algn="l" rtl="0">
              <a:buNone/>
            </a:pPr>
            <a:r>
              <a:rPr lang="is-IS" sz="2000" i="1" dirty="0"/>
              <a:t>fun: -0.23330441717143405</a:t>
            </a:r>
          </a:p>
          <a:p>
            <a:pPr marL="0" indent="0" algn="l" rtl="0">
              <a:buNone/>
            </a:pPr>
            <a:r>
              <a:rPr lang="en-US" sz="2000" i="1" dirty="0" smtClean="0"/>
              <a:t>message</a:t>
            </a:r>
            <a:r>
              <a:rPr lang="en-US" sz="2000" i="1" dirty="0"/>
              <a:t>: 'Solution found.'</a:t>
            </a:r>
          </a:p>
          <a:p>
            <a:pPr marL="0" indent="0" algn="l" rtl="0">
              <a:buNone/>
            </a:pPr>
            <a:r>
              <a:rPr lang="de-DE" sz="2000" i="1" dirty="0" err="1" smtClean="0"/>
              <a:t>nfev</a:t>
            </a:r>
            <a:r>
              <a:rPr lang="de-DE" sz="2000" i="1" dirty="0"/>
              <a:t>: 9</a:t>
            </a:r>
          </a:p>
          <a:p>
            <a:pPr marL="0" indent="0" algn="l" rtl="0">
              <a:buNone/>
            </a:pPr>
            <a:r>
              <a:rPr lang="ro-RO" sz="2000" i="1" dirty="0" smtClean="0"/>
              <a:t>status</a:t>
            </a:r>
            <a:r>
              <a:rPr lang="ro-RO" sz="2000" i="1" dirty="0"/>
              <a:t>: 0</a:t>
            </a:r>
          </a:p>
          <a:p>
            <a:pPr marL="0" indent="0" algn="l" rtl="0">
              <a:buNone/>
            </a:pPr>
            <a:r>
              <a:rPr lang="ro-RO" sz="2000" i="1" dirty="0" err="1" smtClean="0"/>
              <a:t>success</a:t>
            </a:r>
            <a:r>
              <a:rPr lang="ro-RO" sz="2000" i="1" dirty="0"/>
              <a:t>: </a:t>
            </a:r>
            <a:r>
              <a:rPr lang="ro-RO" sz="2000" i="1" dirty="0" err="1"/>
              <a:t>True</a:t>
            </a:r>
            <a:endParaRPr lang="ro-RO" sz="2000" i="1" dirty="0"/>
          </a:p>
          <a:p>
            <a:pPr marL="0" indent="0" algn="l" rtl="0">
              <a:buNone/>
            </a:pPr>
            <a:r>
              <a:rPr lang="de-DE" sz="2000" i="1" dirty="0" smtClean="0"/>
              <a:t>x</a:t>
            </a:r>
            <a:r>
              <a:rPr lang="de-DE" sz="2000" i="1" dirty="0"/>
              <a:t>: </a:t>
            </a:r>
            <a:r>
              <a:rPr lang="de-DE" sz="2000" i="1" dirty="0" smtClean="0"/>
              <a:t>11.706005</a:t>
            </a:r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166543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23528" y="1417638"/>
            <a:ext cx="8568952" cy="12108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Image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686800" cy="4525963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segmented 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image </a:t>
            </a:r>
            <a:r>
              <a:rPr lang="en-US" sz="2000" b="1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&gt;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threshold</a:t>
            </a:r>
            <a:endParaRPr lang="en-US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dilated 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0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</a:t>
            </a:r>
            <a:r>
              <a:rPr lang="en-US" sz="20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ndimage.</a:t>
            </a:r>
            <a:r>
              <a:rPr lang="en-US" sz="20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generic_filter</a:t>
            </a: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(segmented, max)</a:t>
            </a:r>
            <a:endParaRPr lang="en-US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labels 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000" b="1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skimage.measure.</a:t>
            </a:r>
            <a:r>
              <a:rPr lang="en-US" sz="2000" b="1" dirty="0" err="1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label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(dilated)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3249368"/>
            <a:ext cx="4396707" cy="349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97" y="3249368"/>
            <a:ext cx="4396707" cy="3492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211960" y="3359146"/>
            <a:ext cx="864096" cy="50190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91680" y="2833772"/>
            <a:ext cx="11499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800"/>
              <a:t>image 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2200" y="2852936"/>
            <a:ext cx="1109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800" dirty="0"/>
              <a:t>labels </a:t>
            </a:r>
          </a:p>
        </p:txBody>
      </p:sp>
    </p:spTree>
    <p:extLst>
      <p:ext uri="{BB962C8B-B14F-4D97-AF65-F5344CB8AC3E}">
        <p14:creationId xmlns:p14="http://schemas.microsoft.com/office/powerpoint/2010/main" val="132925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3528" y="1417638"/>
            <a:ext cx="8363272" cy="13632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423" y="2780928"/>
            <a:ext cx="5840026" cy="4111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knn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2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sklearn.neighbors.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KNeighborsClassifier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knn.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fit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X_train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y_train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knn.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predict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X_test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indent="0" algn="l" rtl="0">
              <a:spcBef>
                <a:spcPts val="0"/>
              </a:spcBef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l" rtl="0">
              <a:buNone/>
            </a:pPr>
            <a:r>
              <a:rPr lang="pt-BR" sz="2800" i="1" dirty="0" err="1" smtClean="0"/>
              <a:t>Accuracy</a:t>
            </a:r>
            <a:r>
              <a:rPr lang="pt-BR" sz="2800" i="1" dirty="0"/>
              <a:t>: 0.9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559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3528" y="1417638"/>
            <a:ext cx="7632848" cy="20833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with </a:t>
            </a:r>
            <a:r>
              <a:rPr lang="en-US" sz="18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tensorflow.Session</a:t>
            </a:r>
            <a:r>
              <a:rPr lang="en-US" sz="1800" b="1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() </a:t>
            </a: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as 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s:  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readout </a:t>
            </a: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18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s.graph.get_tensor_by_name</a:t>
            </a: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('softmax:0')    </a:t>
            </a:r>
            <a:endParaRPr lang="en-US" sz="1800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predictions </a:t>
            </a: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18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s.run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(readout, {’Image': </a:t>
            </a:r>
            <a:r>
              <a:rPr lang="en-US" sz="1800" b="1" dirty="0" err="1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image_data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})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pred_id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= </a:t>
            </a:r>
            <a:r>
              <a:rPr lang="en-US" sz="18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predictions.argmax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()   </a:t>
            </a:r>
            <a:endParaRPr lang="en-US" sz="1800" b="1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Label = </a:t>
            </a:r>
            <a:r>
              <a:rPr lang="en-US" sz="18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node_lookup.id_to_string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  <a:r>
              <a:rPr lang="en-US" sz="18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pred_id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score </a:t>
            </a: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predictions[</a:t>
            </a:r>
            <a:r>
              <a:rPr lang="en-US" sz="18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pred_id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]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en-US" sz="18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US" sz="2000" i="1" dirty="0" smtClean="0"/>
              <a:t>basketball </a:t>
            </a:r>
            <a:r>
              <a:rPr lang="en-US" sz="2000" i="1" dirty="0"/>
              <a:t>(score = 0.98201)</a:t>
            </a:r>
          </a:p>
          <a:p>
            <a:pPr marL="0" indent="0" algn="l" rtl="0">
              <a:buNone/>
            </a:pPr>
            <a:endParaRPr lang="en-US" sz="2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311309"/>
            <a:ext cx="3707904" cy="354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7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Demand &amp; supply of Python programmers is high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1411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50" y="116632"/>
            <a:ext cx="8480904" cy="64533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7056" y="6488668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GB" dirty="0" smtClean="0">
                <a:hlinkClick r:id="rId3"/>
              </a:rPr>
              <a:t>Coding </a:t>
            </a:r>
            <a:r>
              <a:rPr lang="en-GB" dirty="0" smtClean="0">
                <a:hlinkClick r:id="rId4"/>
              </a:rPr>
              <a:t>Dojo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5652120" y="68340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dirty="0" smtClean="0"/>
              <a:t>(Feb 2, 2017)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7584" y="4221088"/>
            <a:ext cx="864096" cy="3600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2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Why Python?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4288769" y="6039817"/>
            <a:ext cx="45741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 smtClean="0">
                <a:hlinkClick r:id="rId2"/>
              </a:rPr>
              <a:t>I used </a:t>
            </a:r>
            <a:r>
              <a:rPr lang="en-US" dirty="0" err="1" smtClean="0">
                <a:hlinkClick r:id="rId2"/>
              </a:rPr>
              <a:t>Matlab</a:t>
            </a:r>
            <a:r>
              <a:rPr lang="en-US" dirty="0" smtClean="0">
                <a:hlinkClick r:id="rId2"/>
              </a:rPr>
              <a:t>. Now I use Python. by Steve </a:t>
            </a:r>
            <a:r>
              <a:rPr lang="en-US" dirty="0" err="1" smtClean="0">
                <a:hlinkClick r:id="rId2"/>
              </a:rPr>
              <a:t>Tjoa</a:t>
            </a:r>
            <a:endParaRPr lang="en-US" dirty="0" smtClean="0"/>
          </a:p>
          <a:p>
            <a:pPr algn="l" rtl="0"/>
            <a:r>
              <a:rPr lang="en-US" dirty="0" smtClean="0">
                <a:hlinkClick r:id="rId3"/>
              </a:rPr>
              <a:t>Why use Python for scientific computing?</a:t>
            </a:r>
            <a:endParaRPr lang="he-IL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rtl="0"/>
            <a:r>
              <a:rPr lang="en-US" dirty="0" smtClean="0"/>
              <a:t>for scientific computing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861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cacm.acm.org/system/assets/0001/6722/Top39-700.4.png"/>
          <p:cNvSpPr>
            <a:spLocks noChangeAspect="1" noChangeArrowheads="1"/>
          </p:cNvSpPr>
          <p:nvPr/>
        </p:nvSpPr>
        <p:spPr bwMode="auto">
          <a:xfrm>
            <a:off x="-61913" y="-136525"/>
            <a:ext cx="6667501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31" y="312082"/>
            <a:ext cx="8544949" cy="5493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1520" y="638132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GB" dirty="0" smtClean="0">
                <a:hlinkClick r:id="rId3"/>
              </a:rPr>
              <a:t>Phillip Gou @ CACM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4839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First language at Israeli universities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1" dirty="0" smtClean="0"/>
              <a:t>TAU</a:t>
            </a:r>
            <a:r>
              <a:rPr lang="en-US" dirty="0" smtClean="0"/>
              <a:t>: CS &amp; Engineering use Python</a:t>
            </a:r>
          </a:p>
          <a:p>
            <a:pPr algn="l" rtl="0"/>
            <a:r>
              <a:rPr lang="en-US" b="1" dirty="0" err="1" smtClean="0"/>
              <a:t>Technion</a:t>
            </a:r>
            <a:r>
              <a:rPr lang="en-US" dirty="0" smtClean="0"/>
              <a:t>: CS use C, some courses in Python</a:t>
            </a:r>
          </a:p>
          <a:p>
            <a:pPr algn="l" rtl="0"/>
            <a:r>
              <a:rPr lang="en-US" b="1" dirty="0" smtClean="0"/>
              <a:t>HUJI</a:t>
            </a:r>
            <a:r>
              <a:rPr lang="en-US" dirty="0" smtClean="0"/>
              <a:t>: CS &amp; Humanities, use Python</a:t>
            </a:r>
          </a:p>
          <a:p>
            <a:pPr algn="l" rtl="0"/>
            <a:r>
              <a:rPr lang="en-US" b="1" dirty="0" smtClean="0"/>
              <a:t>BGU</a:t>
            </a:r>
            <a:r>
              <a:rPr lang="en-US" dirty="0" smtClean="0"/>
              <a:t>: CS use Java, Engineering use C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6878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History of Python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Developed in 1989-91 by </a:t>
            </a:r>
            <a:r>
              <a:rPr lang="en-GB" b="1" dirty="0" smtClean="0"/>
              <a:t>Guido van Rossum </a:t>
            </a:r>
            <a:r>
              <a:rPr lang="en-GB" dirty="0" smtClean="0"/>
              <a:t>in the Netherlands</a:t>
            </a:r>
          </a:p>
          <a:p>
            <a:pPr algn="l" rtl="0"/>
            <a:r>
              <a:rPr lang="en-US" dirty="0" smtClean="0"/>
              <a:t>Python 2.0 released Oct 2000 </a:t>
            </a:r>
            <a:r>
              <a:rPr lang="en-US" sz="3000" dirty="0" smtClean="0"/>
              <a:t>(support ends 2020)</a:t>
            </a:r>
            <a:endParaRPr lang="en-US" dirty="0" smtClean="0"/>
          </a:p>
          <a:p>
            <a:pPr algn="l" rtl="0"/>
            <a:r>
              <a:rPr lang="en-US" dirty="0" smtClean="0"/>
              <a:t>Python 3.0 released Dec 2008</a:t>
            </a:r>
          </a:p>
          <a:p>
            <a:pPr algn="l" rtl="0"/>
            <a:r>
              <a:rPr lang="en-US" dirty="0" smtClean="0"/>
              <a:t>Python 3.6 released Dec 2016</a:t>
            </a:r>
          </a:p>
          <a:p>
            <a:pPr algn="l" rtl="0"/>
            <a:r>
              <a:rPr lang="en-US" dirty="0" smtClean="0"/>
              <a:t>Python 3 is </a:t>
            </a:r>
            <a:r>
              <a:rPr lang="en-US" b="1" dirty="0" smtClean="0"/>
              <a:t>widely used</a:t>
            </a:r>
            <a:r>
              <a:rPr lang="en-US" dirty="0" smtClean="0"/>
              <a:t> </a:t>
            </a:r>
            <a:endParaRPr lang="en-GB" b="1" dirty="0"/>
          </a:p>
          <a:p>
            <a:pPr algn="l" rtl="0"/>
            <a:endParaRPr lang="en-GB" b="1" dirty="0" smtClean="0"/>
          </a:p>
          <a:p>
            <a:pPr algn="l" rtl="0"/>
            <a:endParaRPr lang="en-GB" b="1" dirty="0"/>
          </a:p>
          <a:p>
            <a:pPr algn="l" rtl="0"/>
            <a:endParaRPr lang="en-GB" b="1" dirty="0" smtClean="0"/>
          </a:p>
        </p:txBody>
      </p:sp>
      <p:pic>
        <p:nvPicPr>
          <p:cNvPr id="4" name="Picture 2" descr="Guido van Rossum OSCON 200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84"/>
          <a:stretch/>
        </p:blipFill>
        <p:spPr bwMode="auto">
          <a:xfrm>
            <a:off x="7020272" y="4437112"/>
            <a:ext cx="1905000" cy="2220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12650" y="6288511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b="1">
                <a:solidFill>
                  <a:schemeClr val="bg1"/>
                </a:solidFill>
              </a:rPr>
              <a:t>Guido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81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2 vs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/>
              <a:t>If you use Python </a:t>
            </a:r>
            <a:r>
              <a:rPr lang="en-US" dirty="0" smtClean="0"/>
              <a:t>2.x:</a:t>
            </a:r>
          </a:p>
          <a:p>
            <a:pPr algn="l" rtl="0"/>
            <a:r>
              <a:rPr lang="en-US" dirty="0" smtClean="0"/>
              <a:t>2012 called, they want their </a:t>
            </a:r>
            <a:r>
              <a:rPr lang="en-US" i="1" dirty="0" smtClean="0">
                <a:solidFill>
                  <a:schemeClr val="accent4"/>
                </a:solidFill>
              </a:rPr>
              <a:t>print </a:t>
            </a:r>
            <a:r>
              <a:rPr lang="en-US" dirty="0" smtClean="0"/>
              <a:t>back</a:t>
            </a:r>
          </a:p>
          <a:p>
            <a:pPr algn="l" rtl="0"/>
            <a:r>
              <a:rPr lang="en-US" dirty="0" smtClean="0"/>
              <a:t>Seriously, consider </a:t>
            </a:r>
            <a:r>
              <a:rPr lang="en-US" dirty="0"/>
              <a:t>moving to </a:t>
            </a:r>
            <a:r>
              <a:rPr lang="en-US" dirty="0" smtClean="0"/>
              <a:t>3.x ASAP</a:t>
            </a:r>
          </a:p>
          <a:p>
            <a:pPr algn="l" rtl="0"/>
            <a:r>
              <a:rPr lang="en-US" dirty="0" smtClean="0"/>
              <a:t>But at least 3.4</a:t>
            </a:r>
          </a:p>
          <a:p>
            <a:pPr algn="l" rtl="0"/>
            <a:r>
              <a:rPr lang="en-US" dirty="0" smtClean="0"/>
              <a:t>See </a:t>
            </a:r>
            <a:r>
              <a:rPr lang="en-US" dirty="0">
                <a:hlinkClick r:id="rId2"/>
              </a:rPr>
              <a:t>www.python3statement.org</a:t>
            </a:r>
            <a:endParaRPr lang="en-GB" dirty="0"/>
          </a:p>
          <a:p>
            <a: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45"/>
          <a:stretch/>
        </p:blipFill>
        <p:spPr>
          <a:xfrm>
            <a:off x="2688" y="4804600"/>
            <a:ext cx="9144000" cy="17207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893" y="6516052"/>
            <a:ext cx="23911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600" dirty="0">
                <a:hlinkClick r:id="rId4"/>
              </a:rPr>
              <a:t>http://</a:t>
            </a:r>
            <a:r>
              <a:rPr lang="en-US" sz="1600" dirty="0" smtClean="0">
                <a:hlinkClick r:id="rId4"/>
              </a:rPr>
              <a:t>pygarden.com/stats</a:t>
            </a:r>
            <a:endParaRPr lang="en-US" sz="1600" dirty="0" smtClean="0"/>
          </a:p>
        </p:txBody>
      </p:sp>
      <p:sp>
        <p:nvSpPr>
          <p:cNvPr id="7" name="Oval 6"/>
          <p:cNvSpPr/>
          <p:nvPr/>
        </p:nvSpPr>
        <p:spPr>
          <a:xfrm>
            <a:off x="7524328" y="5373216"/>
            <a:ext cx="1512168" cy="50405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4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-36512" y="-27384"/>
            <a:ext cx="9180512" cy="688538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34</a:t>
            </a:fld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7125050" y="6538912"/>
            <a:ext cx="20189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/>
            <a:r>
              <a:rPr lang="en-US" sz="1200" dirty="0" smtClean="0">
                <a:solidFill>
                  <a:schemeClr val="bg1"/>
                </a:solidFill>
                <a:latin typeface="Helvetica Neue" charset="0"/>
              </a:rPr>
              <a:t>Photo by Rob </a:t>
            </a:r>
            <a:r>
              <a:rPr lang="en-US" sz="1200" dirty="0" err="1" smtClean="0">
                <a:solidFill>
                  <a:schemeClr val="bg1"/>
                </a:solidFill>
                <a:latin typeface="Helvetica Neue" charset="0"/>
              </a:rPr>
              <a:t>Schreckhise</a:t>
            </a:r>
            <a:endParaRPr lang="en-US" sz="1200" dirty="0">
              <a:solidFill>
                <a:schemeClr val="bg1"/>
              </a:solidFill>
              <a:effectLst/>
              <a:latin typeface="Helvetica Neue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solidFill>
            <a:srgbClr val="F8F8F8">
              <a:alpha val="60000"/>
            </a:srgbClr>
          </a:solidFill>
        </p:spPr>
        <p:txBody>
          <a:bodyPr vert="horz" lIns="91440" tIns="45720" rIns="91440" bIns="45720" rtlCol="1" anchor="ctr">
            <a:normAutofit fontScale="92500" lnSpcReduction="20000"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/>
              <a:t>Scientific </a:t>
            </a:r>
            <a:r>
              <a:rPr lang="en-US" dirty="0" smtClean="0"/>
              <a:t>Python in action: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Theoretical Evolution</a:t>
            </a:r>
            <a:endParaRPr lang="he-IL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73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Formally this field is Population Genetics</a:t>
            </a:r>
          </a:p>
          <a:p>
            <a:pPr algn="l" rtl="0"/>
            <a:r>
              <a:rPr lang="en-US" dirty="0" smtClean="0"/>
              <a:t>Study </a:t>
            </a:r>
            <a:r>
              <a:rPr lang="en-US" b="1" dirty="0" smtClean="0"/>
              <a:t>changes in frequency </a:t>
            </a:r>
            <a:r>
              <a:rPr lang="en-US" dirty="0" smtClean="0"/>
              <a:t>of gene variants within populations</a:t>
            </a:r>
          </a:p>
          <a:p>
            <a:pPr algn="l" rtl="0"/>
            <a:r>
              <a:rPr lang="en-US" dirty="0" smtClean="0"/>
              <a:t>Focus on two forces:</a:t>
            </a:r>
          </a:p>
          <a:p>
            <a:pPr lvl="1" algn="l" rtl="0"/>
            <a:r>
              <a:rPr lang="en-US" sz="3200" b="1" dirty="0" smtClean="0"/>
              <a:t>Natural selection</a:t>
            </a:r>
          </a:p>
          <a:p>
            <a:pPr lvl="1" algn="l" rtl="0"/>
            <a:r>
              <a:rPr lang="en-US" sz="3200" b="1" dirty="0" smtClean="0"/>
              <a:t>Random genetic drift</a:t>
            </a:r>
          </a:p>
          <a:p>
            <a:pPr lvl="0" algn="l" rtl="0"/>
            <a:r>
              <a:rPr lang="en-US" dirty="0" smtClean="0">
                <a:solidFill>
                  <a:prstClr val="black"/>
                </a:solidFill>
              </a:rPr>
              <a:t>Methods from applied math, statistics, CS, theoretical physics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88160" y="631861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>
                <a:latin typeface="Open Sans" panose="020B0606030504020204" pitchFamily="34" charset="0"/>
                <a:hlinkClick r:id="rId2"/>
              </a:rPr>
              <a:t>Population genetics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35</a:t>
            </a:fld>
            <a:endParaRPr lang="he-IL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noFill/>
        </p:spPr>
        <p:txBody>
          <a:bodyPr vert="horz" lIns="91440" tIns="45720" rIns="91440" bIns="45720" rtlCol="1" anchor="ctr">
            <a:normAutofit fontScale="92500" lnSpcReduction="20000"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/>
              <a:t>Scientific </a:t>
            </a:r>
            <a:r>
              <a:rPr lang="en-US" dirty="0" smtClean="0"/>
              <a:t>Python in action: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Theoretical Evolution</a:t>
            </a:r>
            <a:endParaRPr lang="he-IL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02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Evolution</a:t>
            </a:r>
            <a:endParaRPr lang="he-IL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28894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0" y="623731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</a:rPr>
              <a:t>University of California Museum of Paleontology </a:t>
            </a:r>
            <a:r>
              <a:rPr lang="en-US" sz="1400" dirty="0" smtClean="0">
                <a:latin typeface="Open Sans" panose="020B0606030504020204" pitchFamily="34" charset="0"/>
                <a:hlinkClick r:id="rId3"/>
              </a:rPr>
              <a:t>Understanding Evolution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0087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Natural Selection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37</a:t>
            </a:fld>
            <a:endParaRPr lang="he-IL" dirty="0"/>
          </a:p>
        </p:txBody>
      </p:sp>
      <p:pic>
        <p:nvPicPr>
          <p:cNvPr id="8194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olor variation in these beet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4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Random Genetic Drift</a:t>
            </a:r>
            <a:endParaRPr lang="he-IL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38</a:t>
            </a:fld>
            <a:endParaRPr lang="he-IL" dirty="0"/>
          </a:p>
        </p:txBody>
      </p:sp>
      <p:pic>
        <p:nvPicPr>
          <p:cNvPr id="3074" name="Picture 2" descr="Genetic drif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3216"/>
            <a:ext cx="742890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41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Wright-Fisher Model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 smtClean="0"/>
              <a:t>Standard model for change in frequency of gene variants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39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1620416" y="5661248"/>
            <a:ext cx="25908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 smtClean="0">
                <a:latin typeface="Open Sans" panose="020B0606030504020204" pitchFamily="34" charset="0"/>
              </a:rPr>
              <a:t>R.A. Fisher</a:t>
            </a: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1890-1962</a:t>
            </a: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UK &amp; Australia</a:t>
            </a:r>
            <a:endParaRPr lang="he-IL" dirty="0" smtClean="0">
              <a:latin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6223" y="5661248"/>
            <a:ext cx="22268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 smtClean="0">
                <a:latin typeface="Open Sans" panose="020B0606030504020204" pitchFamily="34" charset="0"/>
              </a:rPr>
              <a:t>Sewall Wright</a:t>
            </a:r>
            <a:endParaRPr lang="he-IL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1889-1988</a:t>
            </a: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USA</a:t>
            </a:r>
            <a:endParaRPr lang="he-IL" dirty="0" smtClean="0">
              <a:latin typeface="Open Sans" panose="020B0606030504020204" pitchFamily="34" charset="0"/>
            </a:endParaRPr>
          </a:p>
        </p:txBody>
      </p:sp>
      <p:pic>
        <p:nvPicPr>
          <p:cNvPr id="7" name="Picture 6" descr="http://www.harvardsquarelibrary.org/unitarians/images/wright-sewall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59" y="2906310"/>
            <a:ext cx="22383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apprendre-math.info/history/photos/Fish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000" y="2906310"/>
            <a:ext cx="2219632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5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Free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844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Wright-Fisher Model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 smtClean="0"/>
              <a:t>Standard model for change in frequency of gene variants</a:t>
            </a:r>
          </a:p>
          <a:p>
            <a:pPr marL="0" indent="0" algn="l" rtl="0">
              <a:buNone/>
            </a:pPr>
            <a:endParaRPr lang="en-US" sz="2800" dirty="0"/>
          </a:p>
          <a:p>
            <a:pPr marL="0" indent="0" algn="l" rtl="0">
              <a:buNone/>
            </a:pPr>
            <a:r>
              <a:rPr lang="en-US" sz="2800" dirty="0" smtClean="0"/>
              <a:t>Two gene variants: </a:t>
            </a:r>
            <a:r>
              <a:rPr lang="en-US" sz="2800" b="1" dirty="0" smtClean="0"/>
              <a:t>0</a:t>
            </a:r>
            <a:r>
              <a:rPr lang="en-US" sz="2800" dirty="0" smtClean="0"/>
              <a:t> and </a:t>
            </a:r>
            <a:r>
              <a:rPr lang="en-US" sz="2800" b="1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Number of individuals with each variant is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 </a:t>
            </a:r>
            <a:r>
              <a:rPr lang="en-US" sz="2800" dirty="0" smtClean="0"/>
              <a:t>and</a:t>
            </a:r>
            <a:r>
              <a:rPr lang="en-US" sz="2800" b="1" dirty="0" smtClean="0"/>
              <a:t> 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Total population size is </a:t>
            </a:r>
            <a:r>
              <a:rPr lang="en-US" sz="2800" b="1" dirty="0" smtClean="0"/>
              <a:t>N = n</a:t>
            </a:r>
            <a:r>
              <a:rPr lang="en-US" sz="2800" b="1" baseline="-25000" dirty="0" smtClean="0"/>
              <a:t>0 </a:t>
            </a:r>
            <a:r>
              <a:rPr lang="en-US" sz="2800" b="1" dirty="0" smtClean="0"/>
              <a:t>+ 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Frequency of each variant is </a:t>
            </a:r>
            <a:r>
              <a:rPr lang="en-US" sz="2800" b="1" dirty="0" smtClean="0"/>
              <a:t>p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=n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/N </a:t>
            </a:r>
            <a:r>
              <a:rPr lang="en-US" sz="2800" dirty="0" smtClean="0"/>
              <a:t>and </a:t>
            </a:r>
            <a:r>
              <a:rPr lang="en-US" sz="2800" b="1" dirty="0" smtClean="0"/>
              <a:t>p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=n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/N</a:t>
            </a:r>
            <a:r>
              <a:rPr lang="en-US" sz="28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7949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Wright-Fisher Model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/>
                  <a:t>Assume that variant </a:t>
                </a:r>
                <a:r>
                  <a:rPr lang="en-US" sz="2800" b="1" dirty="0" smtClean="0"/>
                  <a:t>1</a:t>
                </a:r>
                <a:r>
                  <a:rPr lang="en-US" sz="2800" dirty="0" smtClean="0"/>
                  <a:t> is </a:t>
                </a:r>
                <a:r>
                  <a:rPr lang="en-US" sz="2800" b="1" dirty="0" smtClean="0"/>
                  <a:t>favored by selection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due to better </a:t>
                </a:r>
                <a:r>
                  <a:rPr lang="en-US" sz="2800" dirty="0"/>
                  <a:t>survival </a:t>
                </a:r>
                <a:r>
                  <a:rPr lang="en-US" sz="2800" dirty="0" smtClean="0"/>
                  <a:t>or reproduction.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The frequency of variant </a:t>
                </a:r>
                <a:r>
                  <a:rPr lang="en-US" sz="2800" b="1" dirty="0" smtClean="0"/>
                  <a:t>1 </a:t>
                </a:r>
                <a:r>
                  <a:rPr lang="en-US" sz="2800" dirty="0" smtClean="0"/>
                  <a:t>after the effect of selection natural (</a:t>
                </a:r>
                <a:r>
                  <a:rPr lang="en-US" sz="2800" b="1" dirty="0" smtClean="0"/>
                  <a:t>p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) is: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0">
                              <a:latin typeface="Cambria Math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i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0">
                              <a:latin typeface="Cambria Math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b="1" dirty="0" smtClean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s</a:t>
                </a:r>
                <a:r>
                  <a:rPr lang="en-US" sz="2800" dirty="0" smtClean="0"/>
                  <a:t> is a selection coefficient, representing </a:t>
                </a:r>
                <a:r>
                  <a:rPr lang="en-US" sz="2800" b="1" dirty="0" smtClean="0"/>
                  <a:t>how much variant 1 is favored over variant 0.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  <a:blipFill rotWithShape="0">
                <a:blip r:embed="rId2"/>
                <a:stretch>
                  <a:fillRect l="-1333" t="-2041" r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8526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Wright-Fisher Model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/>
                  <a:t>Random genetic drift accounts for the effect of </a:t>
                </a:r>
                <a:r>
                  <a:rPr lang="en-US" sz="2800" b="1" dirty="0" smtClean="0"/>
                  <a:t>random sampling</a:t>
                </a:r>
                <a:r>
                  <a:rPr lang="en-US" sz="2800" dirty="0" smtClean="0"/>
                  <a:t>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Due to genetic drift, the number of individuals with variant </a:t>
                </a:r>
                <a:r>
                  <a:rPr lang="en-US" sz="2800" b="1" dirty="0" smtClean="0"/>
                  <a:t>1 </a:t>
                </a:r>
                <a:r>
                  <a:rPr lang="en-US" sz="2800" dirty="0" smtClean="0"/>
                  <a:t>in the next generation (</a:t>
                </a:r>
                <a:r>
                  <a:rPr lang="en-US" sz="2800" b="1" dirty="0" smtClean="0"/>
                  <a:t>n’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) is: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n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800" b="0" i="0" smtClean="0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sz="2800" b="0" i="0" smtClean="0">
                          <a:latin typeface="Cambria Math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Binomial</m:t>
                      </m:r>
                      <m:r>
                        <a:rPr lang="en-US" sz="2800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N</m:t>
                      </m:r>
                      <m:r>
                        <a:rPr lang="en-US" sz="2800" b="0" i="0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 smtClean="0"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indent="0" algn="l" rtl="0">
                  <a:buNone/>
                </a:pPr>
                <a:endParaRPr lang="en-US" sz="2800" b="1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The </a:t>
                </a:r>
                <a:r>
                  <a:rPr lang="en-US" sz="2800" b="1" dirty="0" smtClean="0"/>
                  <a:t>Binomial distribution</a:t>
                </a:r>
                <a:r>
                  <a:rPr lang="en-US" sz="2800" dirty="0" smtClean="0"/>
                  <a:t> is the distribution of the number of successes in </a:t>
                </a:r>
                <a:r>
                  <a:rPr lang="en-US" sz="2800" b="1" dirty="0" smtClean="0"/>
                  <a:t>N</a:t>
                </a:r>
                <a:r>
                  <a:rPr lang="en-US" sz="2800" i="1" dirty="0" smtClean="0"/>
                  <a:t> </a:t>
                </a:r>
                <a:r>
                  <a:rPr lang="en-US" sz="2800" dirty="0" smtClean="0"/>
                  <a:t>independent trials with probability of success </a:t>
                </a:r>
                <a:r>
                  <a:rPr lang="en-US" sz="2800" b="1" dirty="0" smtClean="0"/>
                  <a:t>p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2022" r="-1111" b="-16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8196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Fixation Probability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Assume a single copy variant </a:t>
            </a:r>
            <a:r>
              <a:rPr lang="en-US" b="1" dirty="0" smtClean="0"/>
              <a:t>1</a:t>
            </a:r>
            <a:r>
              <a:rPr lang="en-US" dirty="0" smtClean="0"/>
              <a:t> in a population of size </a:t>
            </a:r>
            <a:r>
              <a:rPr lang="en-US" b="1" dirty="0" smtClean="0"/>
              <a:t>N</a:t>
            </a:r>
            <a:r>
              <a:rPr lang="en-US" dirty="0" smtClean="0"/>
              <a:t>.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ctr" rtl="0">
              <a:buNone/>
            </a:pPr>
            <a:r>
              <a:rPr lang="en-US" sz="3600" dirty="0" smtClean="0"/>
              <a:t>What is the probability that variant </a:t>
            </a:r>
            <a:r>
              <a:rPr lang="en-US" sz="3600" b="1" dirty="0" smtClean="0"/>
              <a:t>1</a:t>
            </a:r>
            <a:r>
              <a:rPr lang="en-US" sz="3600" dirty="0" smtClean="0"/>
              <a:t> will </a:t>
            </a:r>
            <a:r>
              <a:rPr lang="en-US" sz="3600" b="1" dirty="0" smtClean="0">
                <a:solidFill>
                  <a:srgbClr val="0070C0"/>
                </a:solidFill>
              </a:rPr>
              <a:t>take over the population rather than go extinct</a:t>
            </a:r>
            <a:r>
              <a:rPr lang="en-US" sz="3600" dirty="0" smtClean="0">
                <a:solidFill>
                  <a:srgbClr val="0070C0"/>
                </a:solidFill>
              </a:rPr>
              <a:t>?</a:t>
            </a:r>
            <a:endParaRPr lang="he-IL" sz="36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1080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/>
              <a:t>NumPy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The </a:t>
            </a:r>
            <a:r>
              <a:rPr lang="en-US" dirty="0"/>
              <a:t>fundamental package for </a:t>
            </a:r>
            <a:r>
              <a:rPr lang="en-US" b="1" dirty="0"/>
              <a:t>scientific computing with </a:t>
            </a:r>
            <a:r>
              <a:rPr lang="en-US" b="1" dirty="0" smtClean="0"/>
              <a:t>Python</a:t>
            </a:r>
            <a:r>
              <a:rPr lang="en-US" dirty="0" smtClean="0"/>
              <a:t>: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dirty="0" smtClean="0"/>
              <a:t>N-dimensional arrays</a:t>
            </a:r>
            <a:endParaRPr lang="en-US" dirty="0"/>
          </a:p>
          <a:p>
            <a:pPr algn="l" rtl="0"/>
            <a:r>
              <a:rPr lang="en-US" b="1" dirty="0" smtClean="0"/>
              <a:t>Random </a:t>
            </a:r>
            <a:r>
              <a:rPr lang="en-US" b="1" dirty="0"/>
              <a:t>number </a:t>
            </a:r>
            <a:r>
              <a:rPr lang="en-US" b="1" dirty="0" smtClean="0"/>
              <a:t>generators</a:t>
            </a:r>
          </a:p>
          <a:p>
            <a:pPr algn="l" rtl="0"/>
            <a:r>
              <a:rPr lang="en-US" dirty="0"/>
              <a:t>Array </a:t>
            </a:r>
            <a:r>
              <a:rPr lang="en-US" dirty="0" smtClean="0"/>
              <a:t>functions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Broadcasting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Tools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 integrating C/C++ and Fortran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code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Linear algebra</a:t>
            </a:r>
          </a:p>
          <a:p>
            <a:pPr algn="l" rt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ourier transform</a:t>
            </a:r>
          </a:p>
          <a:p>
            <a:pPr marL="0" indent="0" algn="l" rtl="0">
              <a:buNone/>
            </a:pPr>
            <a:r>
              <a:rPr lang="en-GB" dirty="0" smtClean="0">
                <a:hlinkClick r:id="rId2"/>
              </a:rPr>
              <a:t>numpy.org</a:t>
            </a:r>
            <a:endParaRPr lang="en-GB" dirty="0" smtClean="0"/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44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6876256" y="6453336"/>
            <a:ext cx="221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dirty="0">
                <a:latin typeface="Open Sans" panose="020B0606030504020204" pitchFamily="34" charset="0"/>
                <a:hlinkClick r:id="rId3"/>
              </a:rPr>
              <a:t>Loosing your loops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63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DeathToStockPhoto\Death_to_stock_photography_weekend_work (6 of 10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0848" y="-242608"/>
            <a:ext cx="1080136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8F8F8">
              <a:alpha val="60000"/>
            </a:srgbClr>
          </a:solidFill>
        </p:spPr>
        <p:txBody>
          <a:bodyPr/>
          <a:lstStyle/>
          <a:p>
            <a:r>
              <a:rPr lang="en-US" b="1" dirty="0" smtClean="0">
                <a:solidFill>
                  <a:sysClr val="windowText" lastClr="000000"/>
                </a:solidFill>
              </a:rPr>
              <a:t>Into the code</a:t>
            </a:r>
            <a:endParaRPr lang="he-IL" b="1" dirty="0">
              <a:solidFill>
                <a:sysClr val="windowText" lastClr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pPr/>
              <a:t>45</a:t>
            </a:fld>
            <a:endParaRPr lang="he-IL" dirty="0"/>
          </a:p>
        </p:txBody>
      </p:sp>
      <p:sp>
        <p:nvSpPr>
          <p:cNvPr id="6" name="Rectangle 5"/>
          <p:cNvSpPr/>
          <p:nvPr/>
        </p:nvSpPr>
        <p:spPr>
          <a:xfrm>
            <a:off x="6156176" y="6309320"/>
            <a:ext cx="2866490" cy="369332"/>
          </a:xfrm>
          <a:prstGeom prst="rect">
            <a:avLst/>
          </a:prstGeom>
          <a:solidFill>
            <a:srgbClr val="F8F8F8">
              <a:alpha val="50196"/>
            </a:srgbClr>
          </a:solidFill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latin typeface="Open Sans" panose="020B0606030504020204" pitchFamily="34" charset="0"/>
              </a:rPr>
              <a:t>Death to the Stock Photo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27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2649878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2649878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57658" r="-99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200" t="-57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extBox 1"/>
          <p:cNvSpPr txBox="1"/>
          <p:nvPr/>
        </p:nvSpPr>
        <p:spPr>
          <a:xfrm>
            <a:off x="4355976" y="1988840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Import a binomial random number generator from </a:t>
            </a:r>
            <a:r>
              <a:rPr lang="en-US" sz="2400" b="1" dirty="0" err="1" smtClean="0">
                <a:solidFill>
                  <a:schemeClr val="accent2"/>
                </a:solidFill>
                <a:latin typeface="Open Sans" panose="020B0606030504020204" pitchFamily="34" charset="0"/>
              </a:rPr>
              <a:t>NumPy</a:t>
            </a:r>
            <a:endParaRPr lang="he-IL" sz="2400" b="1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788024" y="620688"/>
            <a:ext cx="2448272" cy="64807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152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7832216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7832216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57658" r="-99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200" t="-57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427984" y="1988840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Start with a single copy of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endParaRPr lang="he-IL" sz="2400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2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while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0 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</a:t>
            </a:r>
            <a:r>
              <a:rPr lang="pt-BR" dirty="0" smtClean="0">
                <a:solidFill>
                  <a:schemeClr val="bg2"/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endParaRPr lang="en-GB" dirty="0" smtClean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4427285"/>
                  </p:ext>
                </p:extLst>
              </p:nvPr>
            </p:nvGraphicFramePr>
            <p:xfrm>
              <a:off x="1475656" y="188640"/>
              <a:ext cx="6096000" cy="103613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600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4427285"/>
                  </p:ext>
                </p:extLst>
              </p:nvPr>
            </p:nvGraphicFramePr>
            <p:xfrm>
              <a:off x="1475656" y="188640"/>
              <a:ext cx="6096000" cy="103613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6576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57658" r="-99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200" t="-57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355976" y="1988839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Until number of individuals with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0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or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: extinction or fixation</a:t>
            </a:r>
            <a:endParaRPr lang="he-IL" sz="2400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06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s) 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pt-BR" dirty="0" smtClean="0">
                <a:solidFill>
                  <a:srgbClr val="FFC000"/>
                </a:solidFill>
                <a:latin typeface="Fira Code" pitchFamily="49" charset="0"/>
                <a:cs typeface="Consolas" panose="020B0609020204030204" pitchFamily="49" charset="0"/>
              </a:rPr>
              <a:t>n0</a:t>
            </a:r>
            <a:r>
              <a:rPr lang="en-US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1453486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1453486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57658" r="-99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200" t="-57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572000" y="1985918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The frequency of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after selection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p1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47664" y="476672"/>
            <a:ext cx="2736304" cy="86409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656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Gratis</a:t>
            </a:r>
            <a:r>
              <a:rPr lang="en-US" dirty="0" smtClean="0"/>
              <a:t>: Free as in Beer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GB" dirty="0" smtClean="0"/>
              <a:t>MATLAB is </a:t>
            </a:r>
            <a:r>
              <a:rPr lang="en-GB" b="1" dirty="0" smtClean="0"/>
              <a:t>expensive </a:t>
            </a:r>
            <a:r>
              <a:rPr lang="en-GB" dirty="0" smtClean="0"/>
              <a:t>(as of Feb 2017)</a:t>
            </a:r>
            <a:endParaRPr lang="en-GB" b="1" dirty="0" smtClean="0"/>
          </a:p>
          <a:p>
            <a:pPr lvl="1" algn="l" rtl="0"/>
            <a:r>
              <a:rPr lang="en-GB" dirty="0" smtClean="0"/>
              <a:t>Individuals: $2,350 </a:t>
            </a:r>
            <a:endParaRPr lang="he-IL" dirty="0" smtClean="0"/>
          </a:p>
          <a:p>
            <a:pPr lvl="1" algn="l" rtl="0"/>
            <a:r>
              <a:rPr lang="en-US" dirty="0" smtClean="0"/>
              <a:t>Academia: $550</a:t>
            </a:r>
          </a:p>
          <a:p>
            <a:pPr lvl="1" algn="l" rtl="0"/>
            <a:r>
              <a:rPr lang="en-US" dirty="0" smtClean="0"/>
              <a:t>Personal: $85</a:t>
            </a:r>
          </a:p>
          <a:p>
            <a:pPr lvl="1" algn="l" rtl="0"/>
            <a:r>
              <a:rPr lang="en-US" dirty="0" smtClean="0"/>
              <a:t>Student: $29-55</a:t>
            </a:r>
          </a:p>
          <a:p>
            <a:pPr lvl="1" algn="l" rtl="0"/>
            <a:r>
              <a:rPr lang="en-GB" dirty="0" smtClean="0"/>
              <a:t>Batteries (t</a:t>
            </a:r>
            <a:r>
              <a:rPr lang="en-US" dirty="0" err="1" smtClean="0"/>
              <a:t>oolboxes</a:t>
            </a:r>
            <a:r>
              <a:rPr lang="is-IS" dirty="0" smtClean="0"/>
              <a:t>…)</a:t>
            </a:r>
            <a:r>
              <a:rPr lang="en-US" dirty="0" smtClean="0"/>
              <a:t> not included</a:t>
            </a:r>
          </a:p>
          <a:p>
            <a:pPr algn="l" rtl="0"/>
            <a:r>
              <a:rPr lang="en-GB" dirty="0"/>
              <a:t>Python is totally </a:t>
            </a:r>
            <a:r>
              <a:rPr lang="en-GB" b="1" dirty="0"/>
              <a:t>free</a:t>
            </a:r>
          </a:p>
          <a:p>
            <a:pPr lvl="1" algn="l" rtl="0"/>
            <a:r>
              <a:rPr lang="en-GB" dirty="0"/>
              <a:t>Batteries </a:t>
            </a:r>
            <a:r>
              <a:rPr lang="en-GB" dirty="0" smtClean="0"/>
              <a:t>included (</a:t>
            </a:r>
            <a:r>
              <a:rPr lang="en-GB" dirty="0" err="1" smtClean="0"/>
              <a:t>NumPy</a:t>
            </a:r>
            <a:r>
              <a:rPr lang="en-GB" dirty="0" smtClean="0"/>
              <a:t>, </a:t>
            </a:r>
            <a:r>
              <a:rPr lang="en-GB" dirty="0" err="1" smtClean="0"/>
              <a:t>SciPy</a:t>
            </a:r>
            <a:r>
              <a:rPr lang="is-IS" dirty="0" smtClean="0"/>
              <a:t>…)</a:t>
            </a:r>
          </a:p>
          <a:p>
            <a:pPr algn="l" rtl="0"/>
            <a:r>
              <a:rPr lang="is-IS" dirty="0" smtClean="0"/>
              <a:t>R is also </a:t>
            </a:r>
            <a:r>
              <a:rPr lang="is-IS" b="1" dirty="0" smtClean="0"/>
              <a:t>free</a:t>
            </a:r>
            <a:endParaRPr lang="en-GB" dirty="0"/>
          </a:p>
          <a:p>
            <a:pPr marL="0" indent="0" algn="l" rtl="0">
              <a:buNone/>
            </a:pP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087372" y="6309320"/>
            <a:ext cx="1877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hlinkClick r:id="rId2"/>
              </a:rPr>
              <a:t>MathWork Pricing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335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= n1 == N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3532913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3532913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57658" r="-99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200" t="-57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499992" y="1988840"/>
            <a:ext cx="4968552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Due to genetic drift, the number of individuals with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in the next generation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788024" y="620688"/>
            <a:ext cx="2448272" cy="64807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8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fixation = </a:t>
            </a:r>
            <a:r>
              <a:rPr lang="pt-BR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 ==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N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055214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055214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57658" r="-99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200" t="-57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427984" y="1988840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Fixation: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equals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Extinction: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equals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0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71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en-US" b="1" dirty="0" smtClean="0">
                <a:ea typeface="Open Sans" panose="020B0606030504020204" pitchFamily="34" charset="0"/>
                <a:cs typeface="Open Sans" panose="020B0606030504020204" pitchFamily="34" charset="0"/>
              </a:rPr>
              <a:t> vs. Pure Python</a:t>
            </a:r>
            <a:endParaRPr lang="he-IL" b="1" dirty="0">
              <a:ea typeface="Open Sans" panose="020B06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637112"/>
          </a:xfrm>
        </p:spPr>
        <p:txBody>
          <a:bodyPr>
            <a:normAutofit fontScale="55000" lnSpcReduction="20000"/>
          </a:bodyPr>
          <a:lstStyle/>
          <a:p>
            <a:pPr marL="0" indent="0" algn="l" rtl="0">
              <a:buNone/>
            </a:pPr>
            <a:r>
              <a:rPr lang="en-US" sz="4400" b="1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en-US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useful for random number generation: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sz="4400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44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n1</a:t>
            </a:r>
            <a:r>
              <a:rPr lang="pt-BR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= binomial(N, </a:t>
            </a:r>
            <a:r>
              <a:rPr lang="pt-BR" sz="44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p1</a:t>
            </a:r>
            <a:r>
              <a:rPr lang="pt-BR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sz="3900" dirty="0" smtClean="0"/>
          </a:p>
          <a:p>
            <a:pPr marL="0" indent="0" algn="l" rtl="0">
              <a:buNone/>
            </a:pPr>
            <a:r>
              <a:rPr lang="en-US" sz="4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Pure Python </a:t>
            </a:r>
            <a:r>
              <a:rPr lang="en-US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would replace this with:</a:t>
            </a:r>
          </a:p>
          <a:p>
            <a:pPr marL="0" indent="0" algn="l" rtl="0">
              <a:buNone/>
            </a:pPr>
            <a:r>
              <a:rPr lang="en-US" sz="51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from </a:t>
            </a:r>
            <a:r>
              <a:rPr lang="en-US" sz="4400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import </a:t>
            </a:r>
            <a:r>
              <a:rPr lang="en-US" sz="4400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US" sz="4400" b="1" dirty="0" err="1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rands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= 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US" sz="4400" b="1" dirty="0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  <a:r>
              <a:rPr lang="en-US" sz="4400" b="1" dirty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()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for </a:t>
            </a:r>
            <a:r>
              <a:rPr lang="en-US" sz="4400" b="1" dirty="0">
                <a:solidFill>
                  <a:srgbClr val="7030A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_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in </a:t>
            </a:r>
            <a:r>
              <a:rPr lang="en-US" sz="4400" dirty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range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(N))</a:t>
            </a: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44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n1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= </a:t>
            </a:r>
            <a:r>
              <a:rPr lang="en-US" sz="4400" dirty="0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sum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US" sz="4400" b="1" dirty="0" smtClean="0">
                <a:solidFill>
                  <a:srgbClr val="7030A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1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            for </a:t>
            </a:r>
            <a:r>
              <a:rPr lang="en-US" sz="4400" b="1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in </a:t>
            </a:r>
            <a:r>
              <a:rPr lang="en-US" sz="4400" b="1" dirty="0" err="1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rands</a:t>
            </a:r>
            <a:endParaRPr lang="en-US" sz="4400" b="1" dirty="0" smtClean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            if </a:t>
            </a:r>
            <a:r>
              <a:rPr lang="en-US" sz="4400" b="1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b="1" dirty="0">
                <a:solidFill>
                  <a:srgbClr val="7030A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&lt;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400" b="1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p1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  <a:endParaRPr lang="en-US" sz="4400" dirty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US" sz="3100" dirty="0" smtClean="0"/>
          </a:p>
          <a:p>
            <a:pPr marL="0" indent="0" algn="l" rtl="0">
              <a:buNone/>
            </a:pPr>
            <a:r>
              <a:rPr lang="en-US" sz="36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  <a:r>
              <a:rPr lang="en-US" sz="3600" dirty="0" smtClean="0"/>
              <a:t> </a:t>
            </a:r>
            <a:r>
              <a:rPr lang="en-US" sz="3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 </a:t>
            </a:r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</a:t>
            </a:r>
            <a:r>
              <a:rPr lang="en-US" sz="3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library module</a:t>
            </a:r>
            <a:endParaRPr lang="en-US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52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3660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NumPy</a:t>
            </a:r>
            <a:r>
              <a:rPr lang="en-US" b="1" dirty="0" smtClean="0"/>
              <a:t> vs. Pure Python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70912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3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30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pt-BR" sz="31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31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3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1000000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30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0.01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b="1" dirty="0" smtClean="0"/>
              <a:t>Pure Python version:</a:t>
            </a:r>
          </a:p>
          <a:p>
            <a:pPr marL="0" indent="0" algn="l" rtl="0">
              <a:buNone/>
            </a:pPr>
            <a:r>
              <a:rPr lang="nl-NL" dirty="0" smtClean="0"/>
              <a:t>100 loops, best of 3: </a:t>
            </a:r>
            <a:r>
              <a:rPr lang="nl-NL" b="1" dirty="0" smtClean="0"/>
              <a:t>6.42 ms </a:t>
            </a:r>
            <a:r>
              <a:rPr lang="nl-NL" dirty="0" smtClean="0"/>
              <a:t>per loop</a:t>
            </a:r>
          </a:p>
          <a:p>
            <a:pPr marL="0" indent="0" algn="l" rtl="0">
              <a:buNone/>
            </a:pPr>
            <a:r>
              <a:rPr lang="nl-NL" dirty="0" smtClean="0"/>
              <a:t>1 loop, best of 3: </a:t>
            </a:r>
            <a:r>
              <a:rPr lang="nl-NL" b="1" dirty="0" smtClean="0"/>
              <a:t>528 ms </a:t>
            </a:r>
            <a:r>
              <a:rPr lang="nl-NL" dirty="0" smtClean="0"/>
              <a:t>per loop</a:t>
            </a:r>
          </a:p>
          <a:p>
            <a:pPr marL="0" indent="0" algn="l" rtl="0">
              <a:buNone/>
            </a:pPr>
            <a:endParaRPr lang="nl-NL" b="1" dirty="0" smtClean="0"/>
          </a:p>
          <a:p>
            <a:pPr marL="0" indent="0" algn="l" rtl="0">
              <a:buNone/>
            </a:pPr>
            <a:r>
              <a:rPr lang="nl-NL" b="1" dirty="0" smtClean="0"/>
              <a:t>NumPy version:</a:t>
            </a:r>
          </a:p>
          <a:p>
            <a:pPr marL="0" indent="0" algn="l" rtl="0">
              <a:buNone/>
            </a:pPr>
            <a:r>
              <a:rPr lang="en-GB" dirty="0" smtClean="0"/>
              <a:t>10000 loops, best of 3: </a:t>
            </a:r>
            <a:r>
              <a:rPr lang="en-GB" b="1" dirty="0" smtClean="0"/>
              <a:t>150 µs </a:t>
            </a:r>
            <a:r>
              <a:rPr lang="en-GB" dirty="0" smtClean="0"/>
              <a:t>per loop </a:t>
            </a:r>
            <a:r>
              <a:rPr lang="en-GB" b="1" dirty="0" smtClean="0">
                <a:solidFill>
                  <a:srgbClr val="0070C0"/>
                </a:solidFill>
              </a:rPr>
              <a:t>x42 faster</a:t>
            </a:r>
          </a:p>
          <a:p>
            <a:pPr marL="0" indent="0" algn="l" rtl="0">
              <a:buNone/>
            </a:pPr>
            <a:r>
              <a:rPr lang="en-GB" dirty="0" smtClean="0"/>
              <a:t>1000 loops, best of 3: </a:t>
            </a:r>
            <a:r>
              <a:rPr lang="en-GB" b="1" dirty="0" smtClean="0"/>
              <a:t>313 µs </a:t>
            </a:r>
            <a:r>
              <a:rPr lang="en-GB" dirty="0" smtClean="0"/>
              <a:t>per loop </a:t>
            </a:r>
          </a:p>
          <a:p>
            <a:pPr marL="0" indent="0" algn="ctr" rtl="0">
              <a:buNone/>
            </a:pPr>
            <a:r>
              <a:rPr lang="en-GB" sz="4800" b="1" dirty="0" smtClean="0">
                <a:solidFill>
                  <a:srgbClr val="0070C0"/>
                </a:solidFill>
              </a:rPr>
              <a:t>x1680 faster!</a:t>
            </a:r>
            <a:endParaRPr lang="en-US" sz="4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53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1784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thumb/4/4c/Gepardjagt1_%28Acinonyx_jubatus%29.jpg/1280px-Gepardjagt1_%28Acinonyx_jubatus%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3" r="18017"/>
          <a:stretch/>
        </p:blipFill>
        <p:spPr bwMode="auto">
          <a:xfrm>
            <a:off x="0" y="-27384"/>
            <a:ext cx="9144000" cy="689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3429000"/>
            <a:ext cx="4824536" cy="2193107"/>
          </a:xfrm>
          <a:solidFill>
            <a:srgbClr val="000000">
              <a:alpha val="40000"/>
            </a:srgbClr>
          </a:solidFill>
        </p:spPr>
        <p:txBody>
          <a:bodyPr anchor="ctr">
            <a:normAutofit/>
          </a:bodyPr>
          <a:lstStyle/>
          <a:p>
            <a:pPr marL="0" indent="0" algn="l" rtl="0">
              <a:buNone/>
            </a:pP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Can we do it </a:t>
            </a:r>
            <a:endParaRPr lang="en-US" sz="5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US" sz="5400" strike="sngStrike" dirty="0" smtClean="0">
                <a:solidFill>
                  <a:schemeClr val="bg1">
                    <a:lumMod val="95000"/>
                  </a:schemeClr>
                </a:solidFill>
              </a:rPr>
              <a:t>better</a:t>
            </a:r>
            <a:r>
              <a:rPr lang="en-US" sz="5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bg1">
                    <a:lumMod val="95000"/>
                  </a:schemeClr>
                </a:solidFill>
              </a:rPr>
              <a:t>faster</a:t>
            </a: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he-IL" sz="5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54</a:t>
            </a:fld>
            <a:endParaRPr lang="he-IL" dirty="0"/>
          </a:p>
        </p:txBody>
      </p:sp>
      <p:sp>
        <p:nvSpPr>
          <p:cNvPr id="2" name="Rectangle 1"/>
          <p:cNvSpPr/>
          <p:nvPr/>
        </p:nvSpPr>
        <p:spPr>
          <a:xfrm>
            <a:off x="395536" y="6381328"/>
            <a:ext cx="2304256" cy="338554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>
            <a:spAutoFit/>
          </a:bodyPr>
          <a:lstStyle/>
          <a:p>
            <a:pPr rtl="0"/>
            <a:r>
              <a:rPr lang="en-GB" sz="1600" smtClean="0">
                <a:solidFill>
                  <a:schemeClr val="bg1">
                    <a:lumMod val="95000"/>
                  </a:schemeClr>
                </a:solidFill>
              </a:rPr>
              <a:t>Photo </a:t>
            </a:r>
            <a:r>
              <a:rPr lang="en-GB" sz="1600" dirty="0" smtClean="0">
                <a:solidFill>
                  <a:schemeClr val="bg1">
                    <a:lumMod val="95000"/>
                  </a:schemeClr>
                </a:solidFill>
              </a:rPr>
              <a:t>by </a:t>
            </a:r>
            <a:r>
              <a:rPr lang="en-GB" sz="1600" dirty="0" err="1" smtClean="0">
                <a:solidFill>
                  <a:schemeClr val="bg1">
                    <a:lumMod val="95000"/>
                  </a:schemeClr>
                </a:solidFill>
              </a:rPr>
              <a:t>Malene</a:t>
            </a:r>
            <a:r>
              <a:rPr lang="en-GB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600" dirty="0" err="1" smtClean="0">
                <a:solidFill>
                  <a:schemeClr val="bg1">
                    <a:lumMod val="95000"/>
                  </a:schemeClr>
                </a:solidFill>
              </a:rPr>
              <a:t>Thyssen</a:t>
            </a:r>
            <a:endParaRPr lang="he-IL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14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b="1" dirty="0"/>
              <a:t>Optimizing </a:t>
            </a:r>
            <a:r>
              <a:rPr lang="en-GB" sz="3600" b="1" dirty="0" smtClean="0"/>
              <a:t>compiler</a:t>
            </a:r>
            <a:endParaRPr lang="en-US" sz="3600" dirty="0"/>
          </a:p>
          <a:p>
            <a:pPr algn="l" rtl="0"/>
            <a:r>
              <a:rPr lang="en-US" sz="3600" dirty="0" smtClean="0"/>
              <a:t>Declare </a:t>
            </a:r>
            <a:r>
              <a:rPr lang="en-US" sz="3600" dirty="0"/>
              <a:t>the </a:t>
            </a:r>
            <a:r>
              <a:rPr lang="en-US" sz="3600" b="1" dirty="0"/>
              <a:t>static type </a:t>
            </a:r>
            <a:r>
              <a:rPr lang="en-US" sz="3600" dirty="0"/>
              <a:t>of </a:t>
            </a:r>
            <a:r>
              <a:rPr lang="en-US" sz="3600" dirty="0" smtClean="0"/>
              <a:t>variables</a:t>
            </a:r>
          </a:p>
          <a:p>
            <a:pPr algn="l" rtl="0"/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Makes </a:t>
            </a:r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writing C extensions 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for Python as easy as Python itself</a:t>
            </a:r>
          </a:p>
          <a:p>
            <a:pPr algn="l" rtl="0"/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F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oreign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function interface for invoking C/C++ routines 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US" sz="3600" dirty="0">
                <a:hlinkClick r:id="rId2"/>
              </a:rPr>
              <a:t>http://</a:t>
            </a:r>
            <a:r>
              <a:rPr lang="en-US" sz="3600" dirty="0" smtClean="0">
                <a:hlinkClick r:id="rId2"/>
              </a:rPr>
              <a:t>cython.org</a:t>
            </a:r>
            <a:endParaRPr lang="en-US" sz="3600" dirty="0" smtClean="0"/>
          </a:p>
          <a:p>
            <a:pPr algn="l" rtl="0"/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55</a:t>
            </a:fld>
            <a:endParaRPr lang="he-IL" dirty="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33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	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0000" lnSpcReduction="20000"/>
          </a:bodyPr>
          <a:lstStyle/>
          <a:p>
            <a:pPr marL="0" indent="0" algn="l" rtl="0">
              <a:buNone/>
            </a:pP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def simulation(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N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					</a:t>
            </a:r>
            <a:r>
              <a:rPr lang="pt-BR" sz="4000" b="1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float64_t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cdef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 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= 1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cdef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n0    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cdef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float64_t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p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while 0 &lt; n1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n0 = N - n1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p1 = n1 * (1 + s) / (n0 + n1 * (1 + 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n1 = np.random.binomial(N, p1) 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return n1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56</a:t>
            </a:fld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5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Cython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1000000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0.01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sz="2800" dirty="0" smtClean="0"/>
          </a:p>
          <a:p>
            <a:pPr marL="0" indent="0" algn="l" rtl="0">
              <a:buNone/>
            </a:pPr>
            <a:r>
              <a:rPr lang="en-US" sz="2800" b="1" dirty="0" err="1" smtClean="0"/>
              <a:t>Cython</a:t>
            </a:r>
            <a:r>
              <a:rPr lang="en-US" sz="2800" b="1" dirty="0" smtClean="0"/>
              <a:t> vs. </a:t>
            </a:r>
            <a:r>
              <a:rPr lang="en-US" sz="2800" b="1" dirty="0" err="1" smtClean="0"/>
              <a:t>NumPy</a:t>
            </a:r>
            <a:r>
              <a:rPr lang="en-US" sz="2800" b="1" dirty="0" smtClean="0"/>
              <a:t>:</a:t>
            </a:r>
          </a:p>
          <a:p>
            <a:pPr marL="0" indent="0" algn="l" rtl="0">
              <a:buNone/>
            </a:pPr>
            <a:r>
              <a:rPr lang="en-GB" sz="2400" dirty="0" smtClean="0"/>
              <a:t>10000 loops, best of 3: </a:t>
            </a:r>
            <a:r>
              <a:rPr lang="en-GB" sz="2400" b="1" dirty="0" smtClean="0"/>
              <a:t>87.8 µs </a:t>
            </a:r>
            <a:r>
              <a:rPr lang="en-GB" sz="2400" dirty="0" smtClean="0"/>
              <a:t>per loop </a:t>
            </a:r>
            <a:r>
              <a:rPr lang="en-GB" sz="2400" b="1" dirty="0" smtClean="0">
                <a:solidFill>
                  <a:srgbClr val="0070C0"/>
                </a:solidFill>
              </a:rPr>
              <a:t>x2 faster</a:t>
            </a:r>
            <a:endParaRPr lang="en-GB" sz="2400" b="1" dirty="0" smtClean="0"/>
          </a:p>
          <a:p>
            <a:pPr marL="0" indent="0" algn="l" rtl="0">
              <a:buNone/>
            </a:pPr>
            <a:r>
              <a:rPr lang="en-GB" sz="2400" dirty="0" smtClean="0"/>
              <a:t>10000 loops, best of 3: </a:t>
            </a:r>
            <a:r>
              <a:rPr lang="en-GB" sz="2400" b="1" dirty="0" smtClean="0"/>
              <a:t>177 µs </a:t>
            </a:r>
            <a:r>
              <a:rPr lang="en-GB" sz="2400" dirty="0" smtClean="0"/>
              <a:t>per loop </a:t>
            </a:r>
            <a:r>
              <a:rPr lang="en-GB" sz="2400" b="1" dirty="0" smtClean="0">
                <a:solidFill>
                  <a:srgbClr val="0070C0"/>
                </a:solidFill>
              </a:rPr>
              <a:t>x1.75 faster</a:t>
            </a:r>
            <a:endParaRPr lang="he-IL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57</a:t>
            </a:fld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4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E:\DeathToStockPhoto\Death_to_stock_photography_wild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2155" y="-169029"/>
            <a:ext cx="1079959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2304256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To approximate the fixation probability we need to run </a:t>
            </a:r>
            <a:r>
              <a:rPr lang="en-US" sz="4400" b="1" dirty="0" smtClean="0">
                <a:solidFill>
                  <a:schemeClr val="bg1"/>
                </a:solidFill>
              </a:rPr>
              <a:t>many simulations</a:t>
            </a:r>
            <a:r>
              <a:rPr lang="en-US" sz="4400" dirty="0" smtClean="0">
                <a:solidFill>
                  <a:schemeClr val="bg1"/>
                </a:solidFill>
              </a:rPr>
              <a:t>. Thousands.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58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02840" y="5949280"/>
                <a:ext cx="8229600" cy="739960"/>
              </a:xfrm>
              <a:prstGeom prst="rect">
                <a:avLst/>
              </a:prstGeom>
              <a:solidFill>
                <a:srgbClr val="000000">
                  <a:alpha val="60000"/>
                </a:srgbClr>
              </a:solidFill>
            </p:spPr>
            <p:txBody>
              <a:bodyPr vert="horz" lIns="91440" tIns="45720" rIns="91440" bIns="45720" rtlCol="1">
                <a:normAutofit fontScale="92500" lnSpcReduction="20000"/>
              </a:bodyPr>
              <a:lstStyle>
                <a:lvl1pPr marL="342900" indent="-3429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2pPr>
                <a:lvl3pPr marL="11430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3pPr>
                <a:lvl4pPr marL="16002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4pPr>
                <a:lvl5pPr marL="20574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Font typeface="Arial" panose="020B0604020202020204" pitchFamily="34" charset="0"/>
                  <a:buNone/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In principle, the standard error of our approximation decreases with the square root of the number of simulations: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chemeClr val="bg1"/>
                        </a:solidFill>
                        <a:latin typeface="Cambria Math"/>
                      </a:rPr>
                      <m:t>SEM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/>
                      </a:rPr>
                      <m:t>∼1/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𝑚</m:t>
                        </m:r>
                      </m:e>
                    </m:rad>
                  </m:oMath>
                </a14:m>
                <a:endParaRPr lang="en-US" dirty="0" smtClean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 algn="l" rtl="0">
                  <a:buNone/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</a:rPr>
                  <a:t>Death to the Stock </a:t>
                </a:r>
                <a:r>
                  <a:rPr lang="en-US" sz="1200" dirty="0" smtClean="0">
                    <a:solidFill>
                      <a:schemeClr val="bg1">
                        <a:lumMod val="95000"/>
                      </a:schemeClr>
                    </a:solidFill>
                  </a:rPr>
                  <a:t>Photo</a:t>
                </a:r>
                <a:endParaRPr lang="he-IL" sz="1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40" y="5949280"/>
                <a:ext cx="8229600" cy="739960"/>
              </a:xfrm>
              <a:prstGeom prst="rect">
                <a:avLst/>
              </a:prstGeom>
              <a:blipFill rotWithShape="1">
                <a:blip r:embed="rId3"/>
                <a:stretch>
                  <a:fillRect l="-741" t="-11570" b="-413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18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Multiple simulations:</a:t>
            </a:r>
            <a:r>
              <a:rPr lang="en-US" dirty="0" smtClean="0"/>
              <a:t> 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cs typeface="Consolas" panose="020B0609020204030204" pitchFamily="49" charset="0"/>
              </a:rPr>
              <a:t> loop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800" b="1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= [</a:t>
            </a:r>
          </a:p>
          <a:p>
            <a:pPr marL="0" indent="0" algn="l" rtl="0">
              <a:buNone/>
            </a:pPr>
            <a:r>
              <a:rPr lang="en-GB" sz="2800" b="1" dirty="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800" b="1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(N, s)</a:t>
            </a:r>
            <a:r>
              <a:rPr lang="en-GB" sz="28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for _ in range(</a:t>
            </a:r>
            <a:r>
              <a:rPr lang="en-GB" sz="2800" b="1" dirty="0">
                <a:solidFill>
                  <a:schemeClr val="accent4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]</a:t>
            </a:r>
            <a:endParaRPr lang="en-GB" sz="2800" dirty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4948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Libre</a:t>
            </a:r>
            <a:r>
              <a:rPr lang="en-US" dirty="0" smtClean="0"/>
              <a:t>: Free as in Speech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GB" dirty="0" smtClean="0"/>
              <a:t>MATLAB source code is </a:t>
            </a:r>
            <a:r>
              <a:rPr lang="en-GB" b="1" dirty="0" smtClean="0"/>
              <a:t>closed</a:t>
            </a:r>
            <a:r>
              <a:rPr lang="en-GB" dirty="0" smtClean="0"/>
              <a:t> and proprietary</a:t>
            </a:r>
          </a:p>
          <a:p>
            <a:pPr lvl="1" algn="l" rtl="0"/>
            <a:r>
              <a:rPr lang="en-US" dirty="0" smtClean="0"/>
              <a:t>You cannot </a:t>
            </a:r>
            <a:r>
              <a:rPr lang="en-US" b="1" dirty="0" smtClean="0"/>
              <a:t>see </a:t>
            </a:r>
            <a:r>
              <a:rPr lang="en-US" dirty="0" smtClean="0"/>
              <a:t>the code</a:t>
            </a:r>
          </a:p>
          <a:p>
            <a:pPr lvl="1" algn="l" rtl="0"/>
            <a:r>
              <a:rPr lang="en-US" dirty="0" smtClean="0"/>
              <a:t>You cannot </a:t>
            </a:r>
            <a:r>
              <a:rPr lang="en-US" b="1" dirty="0" smtClean="0"/>
              <a:t>change </a:t>
            </a:r>
            <a:r>
              <a:rPr lang="en-US" dirty="0" smtClean="0"/>
              <a:t>the code</a:t>
            </a:r>
          </a:p>
          <a:p>
            <a:pPr lvl="1" algn="l" rtl="0"/>
            <a:r>
              <a:rPr lang="en-US" dirty="0" smtClean="0"/>
              <a:t>You can participate in the discussion as a </a:t>
            </a:r>
            <a:r>
              <a:rPr lang="en-US" b="1" dirty="0" smtClean="0"/>
              <a:t>client</a:t>
            </a:r>
          </a:p>
          <a:p>
            <a:pPr algn="l" rtl="0"/>
            <a:r>
              <a:rPr lang="en-GB" dirty="0" smtClean="0"/>
              <a:t>Python source code is </a:t>
            </a:r>
            <a:r>
              <a:rPr lang="en-GB" b="1" dirty="0" smtClean="0"/>
              <a:t>open</a:t>
            </a:r>
          </a:p>
          <a:p>
            <a:pPr lvl="1" algn="l" rtl="0"/>
            <a:r>
              <a:rPr lang="en-GB" dirty="0" smtClean="0"/>
              <a:t>You can </a:t>
            </a:r>
            <a:r>
              <a:rPr lang="en-GB" b="1" dirty="0" smtClean="0"/>
              <a:t>see</a:t>
            </a:r>
            <a:r>
              <a:rPr lang="en-GB" dirty="0" smtClean="0"/>
              <a:t>, you can </a:t>
            </a:r>
            <a:r>
              <a:rPr lang="en-GB" b="1" dirty="0" smtClean="0"/>
              <a:t>change,</a:t>
            </a:r>
            <a:r>
              <a:rPr lang="en-GB" dirty="0" smtClean="0"/>
              <a:t> you can </a:t>
            </a:r>
            <a:r>
              <a:rPr lang="en-GB" b="1" dirty="0" smtClean="0"/>
              <a:t>contribute</a:t>
            </a:r>
            <a:r>
              <a:rPr lang="en-GB" dirty="0" smtClean="0"/>
              <a:t> code and documentation (</a:t>
            </a:r>
            <a:r>
              <a:rPr lang="en-GB" dirty="0" smtClean="0">
                <a:hlinkClick r:id="rId2"/>
              </a:rPr>
              <a:t>python</a:t>
            </a:r>
            <a:r>
              <a:rPr lang="en-GB" dirty="0" smtClean="0"/>
              <a:t>, </a:t>
            </a:r>
            <a:r>
              <a:rPr lang="en-GB" dirty="0" err="1" smtClean="0">
                <a:hlinkClick r:id="rId3"/>
              </a:rPr>
              <a:t>numpy</a:t>
            </a:r>
            <a:r>
              <a:rPr lang="en-GB" dirty="0" smtClean="0"/>
              <a:t>)</a:t>
            </a:r>
          </a:p>
          <a:p>
            <a:pPr lvl="1" algn="l" rtl="0"/>
            <a:r>
              <a:rPr lang="en-GB" dirty="0" smtClean="0"/>
              <a:t>You can participate in the discussion as a </a:t>
            </a:r>
            <a:r>
              <a:rPr lang="en-GB" b="1" dirty="0" smtClean="0"/>
              <a:t>peer</a:t>
            </a:r>
            <a:r>
              <a:rPr lang="en-GB" dirty="0" smtClean="0"/>
              <a:t> (</a:t>
            </a:r>
            <a:r>
              <a:rPr lang="en-GB" dirty="0" smtClean="0">
                <a:hlinkClick r:id="rId4"/>
              </a:rPr>
              <a:t>python</a:t>
            </a:r>
            <a:r>
              <a:rPr lang="en-GB" dirty="0" smtClean="0"/>
              <a:t>, </a:t>
            </a:r>
            <a:r>
              <a:rPr lang="en-GB" dirty="0" smtClean="0">
                <a:hlinkClick r:id="rId5"/>
              </a:rPr>
              <a:t>numpy</a:t>
            </a:r>
            <a:r>
              <a:rPr lang="en-GB" dirty="0" smtClean="0"/>
              <a:t>)</a:t>
            </a:r>
          </a:p>
          <a:p>
            <a:pPr algn="l" rtl="0"/>
            <a:r>
              <a:rPr lang="en-GB" dirty="0" smtClean="0"/>
              <a:t>R is also </a:t>
            </a:r>
            <a:r>
              <a:rPr lang="en-GB" b="1" dirty="0" smtClean="0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15493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67544" y="5229200"/>
            <a:ext cx="8136904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467544" y="3717032"/>
            <a:ext cx="8136904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Multiple simulations:</a:t>
            </a:r>
            <a:r>
              <a:rPr lang="en-US" dirty="0" smtClean="0"/>
              <a:t> 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cs typeface="Consolas" panose="020B0609020204030204" pitchFamily="49" charset="0"/>
              </a:rPr>
              <a:t> loop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3"/>
            <a:ext cx="8686800" cy="4968551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= [</a:t>
            </a: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800" b="1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(N, s)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for _ in range(</a:t>
            </a:r>
            <a:r>
              <a:rPr lang="en-GB" sz="2800" b="1" dirty="0" smtClean="0">
                <a:solidFill>
                  <a:schemeClr val="accent4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]</a:t>
            </a: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endParaRPr lang="en-GB" sz="2800" dirty="0" smtClean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da-DK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[False, True, False, ..., False, False]</a:t>
            </a:r>
            <a:endParaRPr lang="en-GB" sz="2400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800" dirty="0" smtClean="0">
              <a:solidFill>
                <a:schemeClr val="accent6"/>
              </a:solidFill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sum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 / </a:t>
            </a:r>
            <a:r>
              <a:rPr lang="en-GB" sz="2800" dirty="0" err="1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len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 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0.195</a:t>
            </a:r>
            <a:endParaRPr lang="he-IL" sz="2800" i="1" dirty="0">
              <a:latin typeface="Fira Code" pitchFamily="49" charset="0"/>
              <a:ea typeface="Fira Code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0180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Multiple simulations:</a:t>
            </a:r>
            <a:r>
              <a:rPr lang="en-US" dirty="0" smtClean="0"/>
              <a:t> 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cs typeface="Consolas" panose="020B0609020204030204" pitchFamily="49" charset="0"/>
              </a:rPr>
              <a:t> loop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8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%%</a:t>
            </a: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timeit</a:t>
            </a:r>
            <a:endParaRPr lang="en-GB" sz="28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[</a:t>
            </a:r>
          </a:p>
          <a:p>
            <a:pPr marL="0" indent="0" algn="l" rtl="0">
              <a:buNone/>
            </a:pP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8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s) 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for _ in range(</a:t>
            </a:r>
            <a:r>
              <a:rPr lang="en-GB" sz="28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</a:p>
          <a:p>
            <a:pPr marL="0" indent="0" algn="l" rtl="0">
              <a:buNone/>
            </a:pPr>
            <a:endParaRPr lang="en-GB" sz="28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nl-NL" sz="2800" dirty="0" smtClean="0"/>
              <a:t>1 loop, best of 3: </a:t>
            </a:r>
            <a:r>
              <a:rPr lang="nl-NL" sz="4400" b="1" dirty="0" smtClean="0">
                <a:solidFill>
                  <a:srgbClr val="0070C0"/>
                </a:solidFill>
              </a:rPr>
              <a:t>8.05 s</a:t>
            </a:r>
            <a:r>
              <a:rPr lang="nl-NL" sz="4400" b="1" dirty="0" smtClean="0"/>
              <a:t> </a:t>
            </a:r>
            <a:r>
              <a:rPr lang="nl-NL" sz="2800" dirty="0" smtClean="0"/>
              <a:t>per loop</a:t>
            </a:r>
            <a:endParaRPr lang="en-GB" sz="2800" dirty="0" smtClean="0"/>
          </a:p>
          <a:p>
            <a:pPr marL="0" indent="0" algn="l" rtl="0">
              <a:buNone/>
            </a:pP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6248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sz="24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ones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62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631631"/>
            <a:ext cx="496855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chemeClr val="accent2"/>
                </a:solidFill>
                <a:latin typeface="Open Sans" panose="020B0606030504020204" pitchFamily="34" charset="0"/>
              </a:rPr>
              <a:t>Initialize multiple simulations</a:t>
            </a:r>
          </a:p>
        </p:txBody>
      </p:sp>
    </p:spTree>
    <p:extLst>
      <p:ext uri="{BB962C8B-B14F-4D97-AF65-F5344CB8AC3E}">
        <p14:creationId xmlns:p14="http://schemas.microsoft.com/office/powerpoint/2010/main" val="186609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(1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s)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(N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63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253007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Natural selection: </a:t>
            </a:r>
          </a:p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an array so </a:t>
            </a:r>
            <a:r>
              <a:rPr lang="en-US" sz="2400" b="1" dirty="0" smtClean="0">
                <a:solidFill>
                  <a:srgbClr val="7030A0"/>
                </a:solidFill>
                <a:latin typeface="Open Sans" panose="020B0606030504020204" pitchFamily="34" charset="0"/>
              </a:rPr>
              <a:t>operations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are element-wise</a:t>
            </a:r>
          </a:p>
        </p:txBody>
      </p:sp>
    </p:spTree>
    <p:extLst>
      <p:ext uri="{BB962C8B-B14F-4D97-AF65-F5344CB8AC3E}">
        <p14:creationId xmlns:p14="http://schemas.microsoft.com/office/powerpoint/2010/main" val="153955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= binomial(N, </a:t>
            </a:r>
            <a:r>
              <a:rPr lang="en-GB" sz="2400" b="1" dirty="0" smtClean="0"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64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067944" y="5301208"/>
            <a:ext cx="4968552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Genetic drift:</a:t>
            </a:r>
          </a:p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US" sz="2400" b="1" dirty="0">
                <a:solidFill>
                  <a:schemeClr val="accent2"/>
                </a:solidFill>
                <a:latin typeface="Open Sans" panose="020B0606030504020204" pitchFamily="34" charset="0"/>
              </a:rPr>
              <a:t> is an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array so </a:t>
            </a:r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binomial(N, p1)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draws from multiple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9173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&gt;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65</a:t>
            </a:fld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5301208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follows the simulations that didn’t finish yet</a:t>
            </a:r>
          </a:p>
        </p:txBody>
      </p:sp>
    </p:spTree>
    <p:extLst>
      <p:ext uri="{BB962C8B-B14F-4D97-AF65-F5344CB8AC3E}">
        <p14:creationId xmlns:p14="http://schemas.microsoft.com/office/powerpoint/2010/main" val="121295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([</a:t>
            </a:r>
            <a:r>
              <a:rPr lang="en-GB" sz="2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True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= binomial(N, </a:t>
            </a:r>
            <a:r>
              <a:rPr lang="en-GB" sz="2400" b="1" dirty="0" smtClean="0"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4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&gt;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66</a:t>
            </a:fld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5301208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follows the simulations that didn’t finish yet</a:t>
            </a:r>
          </a:p>
        </p:txBody>
      </p:sp>
    </p:spTree>
    <p:extLst>
      <p:ext uri="{BB962C8B-B14F-4D97-AF65-F5344CB8AC3E}">
        <p14:creationId xmlns:p14="http://schemas.microsoft.com/office/powerpoint/2010/main" val="14571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67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253007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 smtClean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result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array of </a:t>
            </a:r>
            <a:r>
              <a:rPr lang="en-US" sz="2400" b="1" dirty="0" smtClean="0">
                <a:latin typeface="Open Sans" panose="020B0606030504020204" pitchFamily="34" charset="0"/>
              </a:rPr>
              <a:t>Booleans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: for each simulation, did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fix?</a:t>
            </a:r>
          </a:p>
        </p:txBody>
      </p:sp>
    </p:spTree>
    <p:extLst>
      <p:ext uri="{BB962C8B-B14F-4D97-AF65-F5344CB8AC3E}">
        <p14:creationId xmlns:p14="http://schemas.microsoft.com/office/powerpoint/2010/main" val="97385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GB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GB" sz="28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/>
              <a:t>10 loops, best of 3: </a:t>
            </a:r>
            <a:r>
              <a:rPr lang="en-GB" sz="2800" b="1" dirty="0" smtClean="0"/>
              <a:t>25.2 </a:t>
            </a:r>
            <a:r>
              <a:rPr lang="en-GB" sz="2800" b="1" dirty="0" err="1" smtClean="0"/>
              <a:t>ms</a:t>
            </a:r>
            <a:r>
              <a:rPr lang="en-GB" sz="2800" b="1" dirty="0" smtClean="0"/>
              <a:t> </a:t>
            </a:r>
            <a:r>
              <a:rPr lang="en-GB" sz="2800" dirty="0" smtClean="0"/>
              <a:t>per loop </a:t>
            </a:r>
          </a:p>
          <a:p>
            <a:pPr marL="0" indent="0" algn="l" rtl="0">
              <a:buNone/>
            </a:pPr>
            <a:endParaRPr lang="en-GB" sz="2800" b="1" dirty="0">
              <a:solidFill>
                <a:srgbClr val="0070C0"/>
              </a:solidFill>
            </a:endParaRPr>
          </a:p>
          <a:p>
            <a:pPr marL="0" indent="0" algn="ctr" rtl="0">
              <a:buNone/>
            </a:pPr>
            <a:r>
              <a:rPr lang="en-GB" sz="4400" b="1" dirty="0" smtClean="0">
                <a:solidFill>
                  <a:srgbClr val="0070C0"/>
                </a:solidFill>
              </a:rPr>
              <a:t>x320 faster</a:t>
            </a:r>
            <a:endParaRPr lang="en-GB" sz="4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800" dirty="0" smtClean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7049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 </a:t>
            </a:r>
            <a:r>
              <a:rPr lang="en-US" dirty="0" smtClean="0"/>
              <a:t>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3600" b="1" dirty="0" err="1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Nrange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logspace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(1, 6, 20, 			   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dtype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=np.</a:t>
            </a:r>
            <a:r>
              <a:rPr lang="en-GB" sz="36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uint64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sz="40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40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40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 smtClean="0">
                <a:cs typeface="Consolas" panose="020B0609020204030204" pitchFamily="49" charset="0"/>
              </a:rPr>
              <a:t> must be an </a:t>
            </a:r>
            <a:r>
              <a:rPr lang="en-GB" sz="2400" b="1" dirty="0" smtClean="0">
                <a:cs typeface="Consolas" panose="020B0609020204030204" pitchFamily="49" charset="0"/>
              </a:rPr>
              <a:t>integer</a:t>
            </a:r>
            <a:r>
              <a:rPr lang="en-GB" sz="2400" dirty="0" smtClean="0">
                <a:cs typeface="Consolas" panose="020B0609020204030204" pitchFamily="49" charset="0"/>
              </a:rPr>
              <a:t> for this to evaluate to </a:t>
            </a:r>
            <a:r>
              <a:rPr lang="en-GB" sz="24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True</a:t>
            </a:r>
            <a:r>
              <a:rPr lang="en-GB" sz="2400" dirty="0" smtClean="0">
                <a:cs typeface="Consolas" panose="020B0609020204030204" pitchFamily="49" charset="0"/>
              </a:rPr>
              <a:t>:</a:t>
            </a:r>
          </a:p>
          <a:p>
            <a:pPr marL="0" indent="0" algn="ctr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&gt;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N)</a:t>
            </a:r>
          </a:p>
          <a:p>
            <a:pPr marL="0" indent="0" algn="l" rtl="0">
              <a:buNone/>
            </a:pPr>
            <a:endParaRPr lang="en-GB" sz="4000" dirty="0" smtClean="0"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195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is a general-purpose language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rtl="0"/>
            <a:r>
              <a:rPr lang="en-US" dirty="0" smtClean="0"/>
              <a:t>R and MATLAB are used primarily for scientific computing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6700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</a:t>
            </a:r>
            <a:r>
              <a:rPr lang="en-US" dirty="0" smtClean="0"/>
              <a:t> 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4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4400" b="1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	N,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	s, 							repetitions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en-GB" sz="4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en-GB" sz="4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in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4400" b="1" dirty="0" err="1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Nrange</a:t>
            </a:r>
            <a:endParaRPr lang="en-GB" sz="4400" dirty="0" smtClean="0">
              <a:solidFill>
                <a:srgbClr val="0070C0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4400" b="1" dirty="0" smtClean="0">
                <a:latin typeface="Fira Code" pitchFamily="49" charset="0"/>
                <a:cs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3223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544" y="2780928"/>
            <a:ext cx="8136904" cy="26642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 </a:t>
            </a:r>
            <a:r>
              <a:rPr lang="en-US" dirty="0" smtClean="0"/>
              <a:t>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 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array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([[False, False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, ..., 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False, False], </a:t>
            </a:r>
            <a:endParaRPr lang="en-GB" sz="2400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</a:endParaRP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   [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False, 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True, 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..., 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, False], </a:t>
            </a:r>
            <a:endParaRPr lang="en-GB" sz="2400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   , 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..., </a:t>
            </a:r>
            <a:endParaRPr lang="en-GB" sz="2400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   [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False, False, ..., True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, 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False],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   [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False, False, ..., False, False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]],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 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  </a:t>
            </a:r>
            <a:r>
              <a:rPr lang="en-GB" sz="2400" b="1" dirty="0" err="1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dtype</a:t>
            </a:r>
            <a:r>
              <a:rPr lang="en-GB" sz="2400" b="1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=bool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)</a:t>
            </a:r>
            <a:endParaRPr lang="en-GB" sz="2400" b="1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7539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 </a:t>
            </a:r>
            <a:r>
              <a:rPr lang="en-US" dirty="0" smtClean="0"/>
              <a:t>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mean = </a:t>
            </a:r>
            <a:r>
              <a:rPr lang="en-GB" sz="3600" b="1" dirty="0" err="1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mean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(axis=1)</a:t>
            </a:r>
          </a:p>
          <a:p>
            <a:pPr marL="0" indent="0" algn="l" rtl="0">
              <a:buNone/>
            </a:pP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sem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3600" b="1" dirty="0" err="1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std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sz="36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axis=1, 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ddof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=1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 /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sqrt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36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3576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A</a:t>
            </a:r>
            <a:r>
              <a:rPr lang="en-US" b="1" dirty="0" smtClean="0"/>
              <a:t>pproximation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dirty="0" smtClean="0"/>
                  <a:t>Kimura’s equation: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s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Ns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 algn="l" rtl="0">
                  <a:buNone/>
                </a:pPr>
                <a:endParaRPr lang="pt-BR" dirty="0" smtClean="0">
                  <a:latin typeface="Fira Code" pitchFamily="49" charset="0"/>
                  <a:cs typeface="Consolas" panose="020B0609020204030204" pitchFamily="49" charset="0"/>
                </a:endParaRPr>
              </a:p>
              <a:p>
                <a:pPr marL="0" indent="0" algn="l" rtl="0">
                  <a:buNone/>
                </a:pP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def </a:t>
                </a:r>
                <a:r>
                  <a:rPr lang="pt-BR" b="1" dirty="0" smtClean="0">
                    <a:solidFill>
                      <a:srgbClr val="7030A0"/>
                    </a:solidFill>
                    <a:latin typeface="Fira Code" pitchFamily="49" charset="0"/>
                    <a:cs typeface="Consolas" panose="020B0609020204030204" pitchFamily="49" charset="0"/>
                  </a:rPr>
                  <a:t>kimura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(N, s):</a:t>
                </a:r>
              </a:p>
              <a:p>
                <a:pPr marL="0" indent="0" algn="l" rtl="0">
                  <a:buNone/>
                </a:pP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   return np.</a:t>
                </a:r>
                <a:r>
                  <a:rPr lang="pt-BR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-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2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s)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/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</a:t>
                </a:r>
              </a:p>
              <a:p>
                <a:pPr marL="0" indent="0" algn="l" rtl="0">
                  <a:buNone/>
                </a:pPr>
                <a:r>
                  <a:rPr lang="pt-BR" dirty="0">
                    <a:latin typeface="Fira Code" pitchFamily="49" charset="0"/>
                    <a:cs typeface="Consolas" panose="020B0609020204030204" pitchFamily="49" charset="0"/>
                  </a:rPr>
                  <a:t>	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	   np.</a:t>
                </a:r>
                <a:r>
                  <a:rPr lang="pt-BR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-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2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N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s)</a:t>
                </a:r>
              </a:p>
              <a:p>
                <a:pPr marL="0" indent="0" algn="l" rtl="0">
                  <a:buNone/>
                </a:pPr>
                <a:endParaRPr lang="pt-BR" sz="2400" b="1" dirty="0" smtClean="0">
                  <a:solidFill>
                    <a:schemeClr val="accent6"/>
                  </a:solidFill>
                  <a:latin typeface="Fira Code" pitchFamily="49" charset="0"/>
                  <a:cs typeface="Consolas" panose="020B0609020204030204" pitchFamily="49" charset="0"/>
                </a:endParaRPr>
              </a:p>
              <a:p>
                <a:pPr marL="0" indent="0" algn="l" rtl="0">
                  <a:buNone/>
                </a:pPr>
                <a:r>
                  <a:rPr lang="pt-BR" sz="2000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sz="2000" dirty="0" smtClean="0">
                    <a:latin typeface="Fira Code" pitchFamily="49" charset="0"/>
                    <a:cs typeface="Consolas" panose="020B0609020204030204" pitchFamily="49" charset="0"/>
                  </a:rPr>
                  <a:t>(x)</a:t>
                </a:r>
                <a:r>
                  <a:rPr lang="en-US" sz="2000" dirty="0" smtClean="0"/>
                  <a:t> is </a:t>
                </a:r>
                <a:r>
                  <a:rPr lang="en-US" sz="2000" b="1" dirty="0" smtClean="0"/>
                  <a:t>e</a:t>
                </a:r>
                <a:r>
                  <a:rPr lang="en-US" sz="2000" b="1" baseline="30000" dirty="0" smtClean="0"/>
                  <a:t>x</a:t>
                </a:r>
                <a:r>
                  <a:rPr lang="en-US" sz="2000" b="1" dirty="0" smtClean="0"/>
                  <a:t>-1 </a:t>
                </a:r>
                <a:r>
                  <a:rPr lang="en-US" sz="2000" dirty="0" smtClean="0"/>
                  <a:t>with better precision for small values of </a:t>
                </a:r>
                <a:r>
                  <a:rPr lang="en-US" sz="2000" b="1" dirty="0" smtClean="0"/>
                  <a:t>x</a:t>
                </a:r>
                <a:endParaRPr lang="he-IL" sz="2000" b="1" dirty="0">
                  <a:latin typeface="Fira Code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  <a:blipFill rotWithShape="1">
                <a:blip r:embed="rId2"/>
                <a:stretch>
                  <a:fillRect l="-1852" t="-16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73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520642" y="2926508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 err="1" smtClean="0">
                <a:latin typeface="Open Sans" panose="020B0606030504020204" pitchFamily="34" charset="0"/>
              </a:rPr>
              <a:t>Motoo</a:t>
            </a:r>
            <a:r>
              <a:rPr lang="en-US" sz="1600" b="1" dirty="0" smtClean="0">
                <a:latin typeface="Open Sans" panose="020B0606030504020204" pitchFamily="34" charset="0"/>
              </a:rPr>
              <a:t> Kimura</a:t>
            </a:r>
            <a:endParaRPr lang="he-IL" sz="1600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he-IL" sz="1600" dirty="0" smtClean="0">
                <a:latin typeface="Open Sans" panose="020B0606030504020204" pitchFamily="34" charset="0"/>
              </a:rPr>
              <a:t>1924-1994</a:t>
            </a:r>
            <a:endParaRPr lang="he-IL" sz="1600" dirty="0">
              <a:latin typeface="Open Sans" panose="020B0606030504020204" pitchFamily="34" charset="0"/>
            </a:endParaRPr>
          </a:p>
          <a:p>
            <a:pPr algn="ctr" rtl="0"/>
            <a:r>
              <a:rPr lang="en-US" sz="1600" dirty="0" smtClean="0">
                <a:latin typeface="Open Sans" panose="020B0606030504020204" pitchFamily="34" charset="0"/>
              </a:rPr>
              <a:t>Japan &amp; USA</a:t>
            </a:r>
            <a:endParaRPr lang="he-IL" sz="1600" dirty="0" smtClean="0">
              <a:latin typeface="Open Sans" panose="020B0606030504020204" pitchFamily="34" charset="0"/>
            </a:endParaRPr>
          </a:p>
        </p:txBody>
      </p:sp>
      <p:pic>
        <p:nvPicPr>
          <p:cNvPr id="6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994" y="226508"/>
            <a:ext cx="2114095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43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err="1" smtClean="0"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en-US" b="1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/>
              <a:t>works on arrays</a:t>
            </a:r>
            <a:br>
              <a:rPr lang="en-US" b="1" dirty="0" smtClean="0"/>
            </a:br>
            <a:r>
              <a:rPr lang="en-US" b="1" dirty="0" smtClean="0"/>
              <a:t>out-of-the-box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pt-BR" sz="4000" dirty="0" smtClean="0">
                <a:solidFill>
                  <a:schemeClr val="accent6"/>
                </a:solidFill>
              </a:rPr>
              <a:t>%timeit</a:t>
            </a:r>
            <a:r>
              <a:rPr lang="pt-BR" sz="4000" b="1" dirty="0" smtClean="0">
                <a:solidFill>
                  <a:schemeClr val="accent6"/>
                </a:solidFill>
              </a:rPr>
              <a:t> </a:t>
            </a:r>
            <a:r>
              <a:rPr lang="pt-BR" sz="4000" b="1" dirty="0" smtClean="0"/>
              <a:t>[</a:t>
            </a:r>
            <a:r>
              <a:rPr lang="pt-BR" sz="4000" b="1" dirty="0" smtClean="0">
                <a:solidFill>
                  <a:srgbClr val="7030A0"/>
                </a:solidFill>
              </a:rPr>
              <a:t>kimura</a:t>
            </a:r>
            <a:r>
              <a:rPr lang="pt-BR" sz="4000" dirty="0" smtClean="0"/>
              <a:t>(N=N, s=s) </a:t>
            </a:r>
          </a:p>
          <a:p>
            <a:pPr marL="0" indent="0" algn="l" rtl="0">
              <a:buNone/>
            </a:pPr>
            <a:r>
              <a:rPr lang="pt-BR" sz="4000" dirty="0" smtClean="0"/>
              <a:t>		</a:t>
            </a:r>
            <a:r>
              <a:rPr lang="pt-BR" sz="4000" dirty="0"/>
              <a:t>	</a:t>
            </a:r>
            <a:r>
              <a:rPr lang="pt-BR" sz="4000" dirty="0" smtClean="0"/>
              <a:t>		</a:t>
            </a:r>
            <a:r>
              <a:rPr lang="pt-BR" sz="4000" dirty="0" smtClean="0">
                <a:solidFill>
                  <a:schemeClr val="accent6"/>
                </a:solidFill>
              </a:rPr>
              <a:t>for</a:t>
            </a:r>
            <a:r>
              <a:rPr lang="pt-BR" sz="4000" dirty="0" smtClean="0"/>
              <a:t> N </a:t>
            </a:r>
            <a:r>
              <a:rPr lang="pt-BR" sz="4000" dirty="0" smtClean="0">
                <a:solidFill>
                  <a:schemeClr val="accent6"/>
                </a:solidFill>
              </a:rPr>
              <a:t>in</a:t>
            </a:r>
            <a:r>
              <a:rPr lang="pt-BR" sz="4000" dirty="0" smtClean="0"/>
              <a:t> </a:t>
            </a:r>
            <a:r>
              <a:rPr lang="pt-BR" sz="4000" b="1" dirty="0" smtClean="0">
                <a:solidFill>
                  <a:schemeClr val="accent1"/>
                </a:solidFill>
              </a:rPr>
              <a:t>Nrange</a:t>
            </a:r>
            <a:r>
              <a:rPr lang="pt-BR" sz="4000" b="1" dirty="0" smtClean="0"/>
              <a:t>]</a:t>
            </a:r>
          </a:p>
          <a:p>
            <a:pPr marL="0" indent="0" algn="l" rtl="0">
              <a:buNone/>
            </a:pPr>
            <a:r>
              <a:rPr lang="pt-BR" sz="4000" dirty="0">
                <a:solidFill>
                  <a:schemeClr val="accent6"/>
                </a:solidFill>
              </a:rPr>
              <a:t>%timeit</a:t>
            </a:r>
            <a:r>
              <a:rPr lang="pt-BR" sz="4000" b="1" dirty="0">
                <a:solidFill>
                  <a:schemeClr val="accent6"/>
                </a:solidFill>
              </a:rPr>
              <a:t> </a:t>
            </a:r>
            <a:r>
              <a:rPr lang="pt-BR" sz="4000" b="1" dirty="0" smtClean="0">
                <a:solidFill>
                  <a:srgbClr val="7030A0"/>
                </a:solidFill>
              </a:rPr>
              <a:t>kimura</a:t>
            </a:r>
            <a:r>
              <a:rPr lang="pt-BR" sz="4000" dirty="0" smtClean="0"/>
              <a:t>(N=</a:t>
            </a:r>
            <a:r>
              <a:rPr lang="pt-BR" sz="4000" b="1" dirty="0" smtClean="0">
                <a:solidFill>
                  <a:schemeClr val="accent1"/>
                </a:solidFill>
              </a:rPr>
              <a:t>Nrange</a:t>
            </a:r>
            <a:r>
              <a:rPr lang="pt-BR" sz="4000" dirty="0" smtClean="0"/>
              <a:t>, s=s)</a:t>
            </a:r>
          </a:p>
          <a:p>
            <a:pPr algn="l" rtl="0"/>
            <a:endParaRPr lang="nl-NL" sz="4000" dirty="0" smtClean="0"/>
          </a:p>
          <a:p>
            <a:pPr marL="0" indent="0" algn="l" rtl="0">
              <a:buNone/>
            </a:pPr>
            <a:r>
              <a:rPr lang="nl-NL" sz="4000" dirty="0" smtClean="0"/>
              <a:t>1 loop, best of 3: </a:t>
            </a:r>
            <a:r>
              <a:rPr lang="nl-NL" sz="4000" b="1" dirty="0" smtClean="0"/>
              <a:t>752 ms </a:t>
            </a:r>
            <a:r>
              <a:rPr lang="nl-NL" sz="4000" dirty="0" smtClean="0"/>
              <a:t>per loop</a:t>
            </a:r>
          </a:p>
          <a:p>
            <a:pPr marL="0" indent="0" algn="l" rtl="0">
              <a:buNone/>
            </a:pPr>
            <a:r>
              <a:rPr lang="nl-NL" sz="4000" dirty="0" smtClean="0"/>
              <a:t>1000 loops, best of 3: </a:t>
            </a:r>
            <a:r>
              <a:rPr lang="nl-NL" sz="4000" b="1" dirty="0"/>
              <a:t>3.91 </a:t>
            </a:r>
            <a:r>
              <a:rPr lang="nl-NL" sz="4000" b="1" dirty="0" smtClean="0"/>
              <a:t>ms </a:t>
            </a:r>
            <a:r>
              <a:rPr lang="nl-NL" sz="4000" dirty="0" smtClean="0"/>
              <a:t>per loop </a:t>
            </a:r>
          </a:p>
          <a:p>
            <a:pPr marL="0" indent="0" algn="ctr" rtl="0">
              <a:buNone/>
            </a:pPr>
            <a:r>
              <a:rPr lang="nl-NL" sz="4800" b="1" dirty="0" smtClean="0">
                <a:solidFill>
                  <a:srgbClr val="0070C0"/>
                </a:solidFill>
              </a:rPr>
              <a:t>X200 faster!</a:t>
            </a:r>
          </a:p>
          <a:p>
            <a:pPr marL="0" indent="0" algn="l" rtl="0">
              <a:buNone/>
            </a:pPr>
            <a:endParaRPr lang="he-IL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74</a:t>
            </a:fld>
            <a:endParaRPr lang="he-IL" dirty="0"/>
          </a:p>
        </p:txBody>
      </p:sp>
      <p:sp>
        <p:nvSpPr>
          <p:cNvPr id="5" name="Oval 4"/>
          <p:cNvSpPr/>
          <p:nvPr/>
        </p:nvSpPr>
        <p:spPr>
          <a:xfrm>
            <a:off x="3923928" y="2708920"/>
            <a:ext cx="1872208" cy="79208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000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Numexpr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Fast evaluation of </a:t>
            </a:r>
            <a:r>
              <a:rPr lang="en-US" dirty="0"/>
              <a:t>element-wise array </a:t>
            </a:r>
            <a:r>
              <a:rPr lang="en-US" dirty="0" smtClean="0"/>
              <a:t>expressions using a vector-based virtual machine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GB" dirty="0" err="1" smtClean="0"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 err="1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 return </a:t>
            </a:r>
            <a:r>
              <a:rPr lang="en-GB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numexpr.evaluate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"expm1(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s) </a:t>
            </a:r>
            <a:r>
              <a:rPr lang="en-GB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endParaRPr lang="en-GB" dirty="0" smtClean="0">
              <a:solidFill>
                <a:srgbClr val="00B050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        expm1(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s)“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 err="1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pt-BR" dirty="0" smtClean="0">
                <a:latin typeface="Fira Code" pitchFamily="49" charset="0"/>
              </a:rPr>
              <a:t>(N=</a:t>
            </a:r>
            <a:r>
              <a:rPr lang="pt-BR" b="1" dirty="0" smtClean="0">
                <a:solidFill>
                  <a:schemeClr val="accent1"/>
                </a:solidFill>
                <a:latin typeface="Fira Code" pitchFamily="49" charset="0"/>
              </a:rPr>
              <a:t>Nrange</a:t>
            </a:r>
            <a:r>
              <a:rPr lang="pt-BR" dirty="0" smtClean="0">
                <a:latin typeface="Fira Code" pitchFamily="49" charset="0"/>
              </a:rPr>
              <a:t>, s=s)</a:t>
            </a:r>
          </a:p>
          <a:p>
            <a:pPr marL="0" indent="0" algn="l" rtl="0">
              <a:buNone/>
            </a:pPr>
            <a:r>
              <a:rPr lang="en-GB" dirty="0" smtClean="0"/>
              <a:t>1000 loops, best of 3: </a:t>
            </a:r>
            <a:r>
              <a:rPr lang="en-GB" b="1" dirty="0"/>
              <a:t>803 </a:t>
            </a:r>
            <a:r>
              <a:rPr lang="en-GB" b="1" dirty="0" smtClean="0"/>
              <a:t>µs </a:t>
            </a:r>
            <a:r>
              <a:rPr lang="en-GB" dirty="0" smtClean="0"/>
              <a:t>per loop </a:t>
            </a:r>
            <a:r>
              <a:rPr lang="en-GB" b="1" dirty="0" smtClean="0">
                <a:solidFill>
                  <a:schemeClr val="accent1"/>
                </a:solidFill>
              </a:rPr>
              <a:t>x5 faster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75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4850228" y="6309320"/>
            <a:ext cx="4067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latin typeface="Open Sans" panose="020B0606030504020204" pitchFamily="34" charset="0"/>
                <a:hlinkClick r:id="rId2"/>
              </a:rPr>
              <a:t>https://github.com/pydata/numexpr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53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Plotting with </a:t>
            </a:r>
            <a:r>
              <a:rPr lang="en-US" dirty="0" err="1" smtClean="0"/>
              <a:t>matplotlib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76</a:t>
            </a:fld>
            <a:endParaRPr lang="he-I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552" y="116832"/>
            <a:ext cx="1439960" cy="143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77840" y="6309320"/>
            <a:ext cx="2381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latin typeface="Open Sans" panose="020B0606030504020204" pitchFamily="34" charset="0"/>
                <a:hlinkClick r:id="rId4"/>
              </a:rPr>
              <a:t>http</a:t>
            </a:r>
            <a:r>
              <a:rPr lang="en-GB" dirty="0">
                <a:latin typeface="Open Sans" panose="020B0606030504020204" pitchFamily="34" charset="0"/>
                <a:hlinkClick r:id="rId4"/>
              </a:rPr>
              <a:t>://</a:t>
            </a:r>
            <a:r>
              <a:rPr lang="en-GB" dirty="0" smtClean="0">
                <a:latin typeface="Open Sans" panose="020B0606030504020204" pitchFamily="34" charset="0"/>
                <a:hlinkClick r:id="rId4"/>
              </a:rPr>
              <a:t>matplotlib.org</a:t>
            </a:r>
            <a:endParaRPr lang="he-IL" dirty="0">
              <a:latin typeface="Open Sans" panose="020B0606030504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484784"/>
            <a:ext cx="639127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2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8"/>
          <a:stretch/>
        </p:blipFill>
        <p:spPr bwMode="auto">
          <a:xfrm>
            <a:off x="-36512" y="0"/>
            <a:ext cx="9228002" cy="694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>
              <a:alpha val="50196"/>
            </a:srgbClr>
          </a:solidFill>
        </p:spPr>
        <p:txBody>
          <a:bodyPr/>
          <a:lstStyle/>
          <a:p>
            <a:pPr rtl="0"/>
            <a:r>
              <a:rPr lang="en-US" b="1" dirty="0" smtClean="0">
                <a:solidFill>
                  <a:schemeClr val="bg1"/>
                </a:solidFill>
              </a:rPr>
              <a:t>Fixation time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  <a:solidFill>
            <a:srgbClr val="000000">
              <a:alpha val="50196"/>
            </a:srgbClr>
          </a:solidFill>
        </p:spPr>
        <p:txBody>
          <a:bodyPr/>
          <a:lstStyle/>
          <a:p>
            <a:pPr marL="0" indent="0" algn="l" rtl="0">
              <a:buNone/>
            </a:pPr>
            <a:r>
              <a:rPr lang="en-US" dirty="0" smtClean="0">
                <a:solidFill>
                  <a:schemeClr val="bg1"/>
                </a:solidFill>
              </a:rPr>
              <a:t>How much time does it take variant </a:t>
            </a:r>
            <a:r>
              <a:rPr lang="en-US" b="1" dirty="0" smtClean="0">
                <a:solidFill>
                  <a:schemeClr val="bg1"/>
                </a:solidFill>
              </a:rPr>
              <a:t>1</a:t>
            </a:r>
            <a:r>
              <a:rPr lang="en-US" dirty="0" smtClean="0">
                <a:solidFill>
                  <a:schemeClr val="bg1"/>
                </a:solidFill>
              </a:rPr>
              <a:t> to go </a:t>
            </a:r>
            <a:r>
              <a:rPr lang="en-US" b="1" dirty="0" smtClean="0">
                <a:solidFill>
                  <a:schemeClr val="bg1"/>
                </a:solidFill>
              </a:rPr>
              <a:t>extinct or to fix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pPr marL="0" indent="0" algn="l" rtl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chemeClr val="bg1"/>
                </a:solidFill>
              </a:rPr>
              <a:t>We want to keep track of </a:t>
            </a:r>
            <a:r>
              <a:rPr lang="en-US" b="1" dirty="0" smtClean="0">
                <a:solidFill>
                  <a:schemeClr val="bg1"/>
                </a:solidFill>
              </a:rPr>
              <a:t>time</a:t>
            </a:r>
            <a:r>
              <a:rPr lang="en-US" b="1" baseline="30000" dirty="0" smtClean="0">
                <a:solidFill>
                  <a:schemeClr val="bg1"/>
                </a:solidFill>
              </a:rPr>
              <a:t>*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sz="2400" dirty="0" smtClean="0"/>
          </a:p>
          <a:p>
            <a:pPr marL="0" indent="0" algn="l" rtl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77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3923928" y="6237312"/>
            <a:ext cx="4788024" cy="58477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pPr rtl="0"/>
            <a:r>
              <a:rPr lang="en-US" sz="2000" b="1" dirty="0" smtClean="0">
                <a:solidFill>
                  <a:schemeClr val="bg1"/>
                </a:solidFill>
              </a:rPr>
              <a:t>time </a:t>
            </a:r>
            <a:r>
              <a:rPr lang="en-US" sz="2000" dirty="0">
                <a:solidFill>
                  <a:schemeClr val="bg1"/>
                </a:solidFill>
              </a:rPr>
              <a:t>is measured in </a:t>
            </a:r>
            <a:r>
              <a:rPr lang="en-US" sz="2000" b="1" dirty="0">
                <a:solidFill>
                  <a:schemeClr val="bg1"/>
                </a:solidFill>
              </a:rPr>
              <a:t>number of </a:t>
            </a:r>
            <a:r>
              <a:rPr lang="en-US" sz="2000" b="1" dirty="0" smtClean="0">
                <a:solidFill>
                  <a:schemeClr val="bg1"/>
                </a:solidFill>
              </a:rPr>
              <a:t>generations</a:t>
            </a:r>
            <a:endParaRPr lang="en-GB" sz="2000" dirty="0" smtClean="0">
              <a:solidFill>
                <a:schemeClr val="bg1"/>
              </a:solidFill>
            </a:endParaRPr>
          </a:p>
          <a:p>
            <a:pPr rtl="0"/>
            <a:r>
              <a:rPr lang="en-GB" sz="1200" dirty="0" smtClean="0">
                <a:solidFill>
                  <a:schemeClr val="bg1"/>
                </a:solidFill>
              </a:rPr>
              <a:t>https</a:t>
            </a:r>
            <a:r>
              <a:rPr lang="en-GB" sz="1200" dirty="0">
                <a:solidFill>
                  <a:schemeClr val="bg1"/>
                </a:solidFill>
              </a:rPr>
              <a:t>://commons.wikimedia.org/wiki/File:Prim_clockwork.jpg</a:t>
            </a:r>
            <a:endParaRPr lang="he-I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59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507288" cy="6120680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simulation(N, s,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repetitions):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n1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(repetitions)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b="1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empty_like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(n1 &gt; 0) &amp; (n1 &lt; N)</a:t>
            </a:r>
          </a:p>
          <a:p>
            <a:pPr marL="0" indent="0" algn="l" rtl="0">
              <a:buNone/>
            </a:pP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0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update.any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en-GB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+=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1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 = n1 * (1 + s) / (N + n1 * s) 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n1[update] =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binomial(N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p[update])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t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== N,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78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078315" y="2031231"/>
            <a:ext cx="496855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3200" dirty="0" smtClean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US" sz="32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keeps track of time</a:t>
            </a:r>
          </a:p>
        </p:txBody>
      </p:sp>
    </p:spTree>
    <p:extLst>
      <p:ext uri="{BB962C8B-B14F-4D97-AF65-F5344CB8AC3E}">
        <p14:creationId xmlns:p14="http://schemas.microsoft.com/office/powerpoint/2010/main" val="182516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435280" cy="6120680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simulation(N, s,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repetitions):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(repetitions)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b="1" dirty="0" err="1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empty_like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0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update.any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+= 1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 = n1 * (1 + s) / (N + n1 * s) 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n1[update] =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binomial(N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p[update])</a:t>
            </a: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] =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 n1 == N,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79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427984" y="2031231"/>
            <a:ext cx="4968552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3200" dirty="0" smtClean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US" sz="32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holds time for extinction/fixation</a:t>
            </a:r>
          </a:p>
        </p:txBody>
      </p:sp>
    </p:spTree>
    <p:extLst>
      <p:ext uri="{BB962C8B-B14F-4D97-AF65-F5344CB8AC3E}">
        <p14:creationId xmlns:p14="http://schemas.microsoft.com/office/powerpoint/2010/main" val="81044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is used for:</a:t>
            </a:r>
            <a:endParaRPr lang="en-GB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Scientific computing</a:t>
            </a:r>
          </a:p>
          <a:p>
            <a:pPr algn="l" rtl="0"/>
            <a:r>
              <a:rPr lang="en-US" dirty="0" smtClean="0"/>
              <a:t>Enterprise software</a:t>
            </a:r>
          </a:p>
          <a:p>
            <a:pPr algn="l" rtl="0"/>
            <a:r>
              <a:rPr lang="en-US" dirty="0" smtClean="0"/>
              <a:t>Web design</a:t>
            </a:r>
          </a:p>
          <a:p>
            <a:pPr algn="l" rtl="0"/>
            <a:r>
              <a:rPr lang="en-US" dirty="0" smtClean="0"/>
              <a:t>Back-end</a:t>
            </a:r>
          </a:p>
          <a:p>
            <a:pPr algn="l" rtl="0"/>
            <a:r>
              <a:rPr lang="en-US" dirty="0" smtClean="0"/>
              <a:t>Front-end</a:t>
            </a:r>
          </a:p>
          <a:p>
            <a:pPr algn="l" rtl="0"/>
            <a:r>
              <a:rPr lang="en-US" dirty="0" smtClean="0"/>
              <a:t>Everything in between</a:t>
            </a:r>
          </a:p>
          <a:p>
            <a:pPr algn="l" rt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856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435280" cy="6120680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simulation(N, s,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repetitions):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(repetitions)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b="1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empty_like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0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update.any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+= 1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 = n1 * (1 + s) / (N + n1 * s) 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n1[update] =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binomial(N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p[update])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return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== N,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80</a:t>
            </a:fld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283968" y="1991742"/>
            <a:ext cx="4968552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Return both </a:t>
            </a:r>
            <a:r>
              <a:rPr lang="en-US" sz="3200" b="1" dirty="0" smtClean="0">
                <a:latin typeface="Open Sans" panose="020B0606030504020204" pitchFamily="34" charset="0"/>
              </a:rPr>
              <a:t>Booleans </a:t>
            </a:r>
          </a:p>
          <a:p>
            <a:pPr algn="ctr" rtl="0"/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and times (</a:t>
            </a:r>
            <a:r>
              <a:rPr lang="en-US" sz="32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T</a:t>
            </a:r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115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V</a:t>
            </a:r>
            <a:r>
              <a:rPr lang="en-US" dirty="0" smtClean="0"/>
              <a:t>isualization </a:t>
            </a:r>
            <a:r>
              <a:rPr lang="en-US" dirty="0"/>
              <a:t>library based on </a:t>
            </a:r>
            <a:r>
              <a:rPr lang="en-US" b="1" dirty="0" err="1" smtClean="0"/>
              <a:t>matplotlib</a:t>
            </a:r>
            <a:r>
              <a:rPr lang="en-US" dirty="0" smtClean="0"/>
              <a:t> and </a:t>
            </a:r>
            <a:r>
              <a:rPr lang="en-US" b="1" dirty="0" smtClean="0"/>
              <a:t>Pandas</a:t>
            </a:r>
          </a:p>
          <a:p>
            <a:pPr algn="l" rtl="0"/>
            <a:r>
              <a:rPr lang="en-US" dirty="0" smtClean="0"/>
              <a:t>High-level </a:t>
            </a:r>
            <a:r>
              <a:rPr lang="en-US" dirty="0"/>
              <a:t>interface for </a:t>
            </a:r>
            <a:r>
              <a:rPr lang="en-US" dirty="0" smtClean="0"/>
              <a:t>attractive </a:t>
            </a:r>
            <a:r>
              <a:rPr lang="en-US" b="1" dirty="0"/>
              <a:t>statistical </a:t>
            </a:r>
            <a:r>
              <a:rPr lang="en-US" b="1" dirty="0" smtClean="0"/>
              <a:t>graphics</a:t>
            </a:r>
            <a:endParaRPr lang="en-GB" dirty="0" smtClean="0"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400" dirty="0" smtClean="0"/>
          </a:p>
          <a:p>
            <a:pPr marL="0" indent="0" algn="l" rtl="0">
              <a:buNone/>
            </a:pPr>
            <a:r>
              <a:rPr lang="en-GB" sz="2400" dirty="0" smtClean="0"/>
              <a:t>By </a:t>
            </a:r>
            <a:r>
              <a:rPr lang="en-GB" sz="2400" dirty="0"/>
              <a:t>Michael Waskom, </a:t>
            </a:r>
            <a:r>
              <a:rPr lang="en-GB" sz="2400" dirty="0" smtClean="0"/>
              <a:t>postdoc at NYU</a:t>
            </a:r>
            <a:endParaRPr lang="en-GB" sz="2400" dirty="0"/>
          </a:p>
          <a:p>
            <a:pPr marL="0" indent="0" algn="l" rtl="0">
              <a:buNone/>
            </a:pPr>
            <a:r>
              <a:rPr lang="en-GB" sz="2000" dirty="0">
                <a:cs typeface="Consolas" panose="020B0609020204030204" pitchFamily="49" charset="0"/>
                <a:hlinkClick r:id="rId2"/>
              </a:rPr>
              <a:t>http://</a:t>
            </a:r>
            <a:r>
              <a:rPr lang="en-GB" sz="2000" dirty="0" smtClean="0">
                <a:cs typeface="Consolas" panose="020B0609020204030204" pitchFamily="49" charset="0"/>
                <a:hlinkClick r:id="rId2"/>
              </a:rPr>
              <a:t>seaborn.pydata.org</a:t>
            </a:r>
            <a:endParaRPr lang="en-GB" sz="2000" dirty="0" smtClean="0"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81</a:t>
            </a:fld>
            <a:endParaRPr lang="he-IL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GB" sz="4000" b="1" dirty="0" smtClean="0"/>
              <a:t>Statistical </a:t>
            </a:r>
            <a:r>
              <a:rPr lang="en-GB" sz="4000" b="1" dirty="0"/>
              <a:t>data </a:t>
            </a:r>
            <a:r>
              <a:rPr lang="en-GB" sz="4000" b="1" dirty="0" smtClean="0"/>
              <a:t>visualization with </a:t>
            </a:r>
            <a:r>
              <a:rPr lang="en-GB" sz="4000" dirty="0" err="1" smtClean="0"/>
              <a:t>Seaborn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542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404069"/>
            <a:ext cx="8864600" cy="512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GB" sz="4000" b="1" dirty="0" smtClean="0"/>
              <a:t>Statistical </a:t>
            </a:r>
            <a:r>
              <a:rPr lang="en-GB" sz="4000" b="1" dirty="0"/>
              <a:t>data </a:t>
            </a:r>
            <a:r>
              <a:rPr lang="en-GB" sz="4000" b="1" dirty="0" smtClean="0"/>
              <a:t>visualization with </a:t>
            </a:r>
            <a:r>
              <a:rPr lang="en-GB" sz="4000" dirty="0" err="1" smtClean="0"/>
              <a:t>Seaborn</a:t>
            </a:r>
            <a:endParaRPr lang="en-GB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6259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seaborn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endParaRPr lang="en-GB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b="1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8174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seaborn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866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seaborn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endParaRPr lang="en-GB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5535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392948"/>
            <a:ext cx="9000000" cy="3420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endParaRPr lang="en-GB" sz="2000" b="1" dirty="0" smtClean="0">
              <a:solidFill>
                <a:srgbClr val="00B050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ctr" rtl="0">
              <a:buNone/>
            </a:pPr>
            <a:r>
              <a:rPr lang="en-GB" sz="2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sz="2000" b="1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sz="2000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ctr" rtl="0">
              <a:buNone/>
            </a:pPr>
            <a:r>
              <a:rPr lang="en-GB" sz="20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0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ctr" rtl="0">
              <a:buNone/>
            </a:pPr>
            <a:r>
              <a:rPr lang="en-GB" sz="20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0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sz="20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000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86</a:t>
            </a:fld>
            <a:endParaRPr lang="he-IL" dirty="0"/>
          </a:p>
        </p:txBody>
      </p:sp>
      <p:cxnSp>
        <p:nvCxnSpPr>
          <p:cNvPr id="6" name="Curved Connector 5"/>
          <p:cNvCxnSpPr/>
          <p:nvPr/>
        </p:nvCxnSpPr>
        <p:spPr>
          <a:xfrm rot="16200000" flipH="1">
            <a:off x="6588224" y="3140968"/>
            <a:ext cx="936104" cy="504056"/>
          </a:xfrm>
          <a:prstGeom prst="curvedConnector3">
            <a:avLst>
              <a:gd name="adj1" fmla="val 676"/>
            </a:avLst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10800000" flipV="1">
            <a:off x="1187624" y="2564904"/>
            <a:ext cx="1440160" cy="1080120"/>
          </a:xfrm>
          <a:prstGeom prst="curvedConnector3">
            <a:avLst>
              <a:gd name="adj1" fmla="val 100291"/>
            </a:avLst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06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b="1" dirty="0" smtClean="0"/>
              <a:t>Diffusion equation approximation </a:t>
            </a:r>
            <a:endParaRPr lang="he-IL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87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444208" y="5949280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 err="1" smtClean="0">
                <a:latin typeface="Open Sans" panose="020B0606030504020204" pitchFamily="34" charset="0"/>
              </a:rPr>
              <a:t>Motoo</a:t>
            </a:r>
            <a:r>
              <a:rPr lang="en-US" sz="1600" b="1" dirty="0" smtClean="0">
                <a:latin typeface="Open Sans" panose="020B0606030504020204" pitchFamily="34" charset="0"/>
              </a:rPr>
              <a:t> Kimura</a:t>
            </a:r>
            <a:endParaRPr lang="he-IL" sz="1600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he-IL" sz="1600" dirty="0" smtClean="0">
                <a:latin typeface="Open Sans" panose="020B0606030504020204" pitchFamily="34" charset="0"/>
              </a:rPr>
              <a:t>1924-1994</a:t>
            </a:r>
            <a:endParaRPr lang="he-IL" sz="1600" dirty="0">
              <a:latin typeface="Open Sans" panose="020B0606030504020204" pitchFamily="34" charset="0"/>
            </a:endParaRPr>
          </a:p>
          <a:p>
            <a:pPr algn="ctr" rtl="0"/>
            <a:r>
              <a:rPr lang="en-US" sz="1600" dirty="0" smtClean="0">
                <a:latin typeface="Open Sans" panose="020B0606030504020204" pitchFamily="34" charset="0"/>
              </a:rPr>
              <a:t>Japan &amp; USA</a:t>
            </a:r>
            <a:endParaRPr lang="he-IL" sz="1600" dirty="0" smtClean="0">
              <a:latin typeface="Open Sans" panose="020B0606030504020204" pitchFamily="34" charset="0"/>
            </a:endParaRPr>
          </a:p>
        </p:txBody>
      </p:sp>
      <p:pic>
        <p:nvPicPr>
          <p:cNvPr id="6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3249280"/>
            <a:ext cx="2114095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043608" y="1595036"/>
          <a:ext cx="5256584" cy="457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Formula" r:id="rId4" imgW="5401800" imgH="5267520" progId="Equation.Ribbit">
                  <p:embed/>
                </p:oleObj>
              </mc:Choice>
              <mc:Fallback>
                <p:oleObj name="Formula" r:id="rId4" imgW="5401800" imgH="5267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8" y="1595036"/>
                        <a:ext cx="5256584" cy="4578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267744" y="5229200"/>
            <a:ext cx="3024336" cy="7200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242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b="1" dirty="0" smtClean="0"/>
              <a:t>Diffusion equation approximation </a:t>
            </a:r>
            <a:endParaRPr lang="he-IL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88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444208" y="5949280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 err="1" smtClean="0">
                <a:latin typeface="Open Sans" panose="020B0606030504020204" pitchFamily="34" charset="0"/>
              </a:rPr>
              <a:t>Motoo</a:t>
            </a:r>
            <a:r>
              <a:rPr lang="en-US" sz="1600" b="1" dirty="0" smtClean="0">
                <a:latin typeface="Open Sans" panose="020B0606030504020204" pitchFamily="34" charset="0"/>
              </a:rPr>
              <a:t> Kimura</a:t>
            </a:r>
            <a:endParaRPr lang="he-IL" sz="1600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he-IL" sz="1600" dirty="0" smtClean="0">
                <a:latin typeface="Open Sans" panose="020B0606030504020204" pitchFamily="34" charset="0"/>
              </a:rPr>
              <a:t>1924-1994</a:t>
            </a:r>
            <a:endParaRPr lang="he-IL" sz="1600" dirty="0">
              <a:latin typeface="Open Sans" panose="020B0606030504020204" pitchFamily="34" charset="0"/>
            </a:endParaRPr>
          </a:p>
          <a:p>
            <a:pPr algn="ctr" rtl="0"/>
            <a:r>
              <a:rPr lang="en-US" sz="1600" dirty="0" smtClean="0">
                <a:latin typeface="Open Sans" panose="020B0606030504020204" pitchFamily="34" charset="0"/>
              </a:rPr>
              <a:t>Japan &amp; USA</a:t>
            </a:r>
            <a:endParaRPr lang="he-IL" sz="1600" dirty="0" smtClean="0">
              <a:latin typeface="Open Sans" panose="020B0606030504020204" pitchFamily="34" charset="0"/>
            </a:endParaRPr>
          </a:p>
        </p:txBody>
      </p:sp>
      <p:pic>
        <p:nvPicPr>
          <p:cNvPr id="6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3249280"/>
            <a:ext cx="2114095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043608" y="1595036"/>
          <a:ext cx="5256584" cy="457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Formula" r:id="rId4" imgW="5401800" imgH="5267520" progId="Equation.Ribbit">
                  <p:embed/>
                </p:oleObj>
              </mc:Choice>
              <mc:Fallback>
                <p:oleObj name="Formula" r:id="rId4" imgW="5401800" imgH="5267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8" y="1595036"/>
                        <a:ext cx="5256584" cy="4578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val 2"/>
          <p:cNvSpPr/>
          <p:nvPr/>
        </p:nvSpPr>
        <p:spPr>
          <a:xfrm>
            <a:off x="3995936" y="2924944"/>
            <a:ext cx="1800200" cy="1872208"/>
          </a:xfrm>
          <a:prstGeom prst="ellipse">
            <a:avLst/>
          </a:prstGeom>
          <a:noFill/>
          <a:ln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6372201" y="1844824"/>
            <a:ext cx="252027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Requires </a:t>
            </a:r>
          </a:p>
          <a:p>
            <a:pPr algn="ctr" rtl="0"/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integration…</a:t>
            </a:r>
            <a:endParaRPr lang="en-US" sz="2400" b="1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52120" y="2564904"/>
            <a:ext cx="936104" cy="7920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67744" y="5229200"/>
            <a:ext cx="3024336" cy="7200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637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functools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scipy.integrate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endParaRPr lang="pt-BR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integral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a, b):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s)    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d(f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a, b)[0]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89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87624" y="5324942"/>
                <a:ext cx="6768751" cy="62433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pt-BR" sz="2400" dirty="0" smtClean="0">
                    <a:solidFill>
                      <a:srgbClr val="C00000"/>
                    </a:solidFill>
                    <a:latin typeface="Fira Code" pitchFamily="49" charset="0"/>
                    <a:cs typeface="Consolas" panose="020B0609020204030204" pitchFamily="49" charset="0"/>
                  </a:rPr>
                  <a:t>integral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Fira Code" pitchFamily="49" charset="0"/>
                    <a:cs typeface="Consolas" panose="020B0609020204030204" pitchFamily="49" charset="0"/>
                  </a:rPr>
                  <a:t> will 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calculate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pt-BR" sz="2400" b="1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𝐚</m:t>
                        </m:r>
                      </m:sub>
                      <m:sup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𝐛</m:t>
                        </m:r>
                      </m:sup>
                      <m:e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𝐍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,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𝐬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,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𝐱</m:t>
                            </m:r>
                          </m:e>
                        </m:d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𝐝𝐱</m:t>
                        </m:r>
                      </m:e>
                    </m:nary>
                  </m:oMath>
                </a14:m>
                <a:endParaRPr lang="en-US" sz="2400" b="1" dirty="0">
                  <a:solidFill>
                    <a:srgbClr val="C00000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324942"/>
                <a:ext cx="6768751" cy="624338"/>
              </a:xfrm>
              <a:prstGeom prst="rect">
                <a:avLst/>
              </a:prstGeom>
              <a:blipFill rotWithShape="1">
                <a:blip r:embed="rId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13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used at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rmAutofit fontScale="55000" lnSpcReduction="20000"/>
          </a:bodyPr>
          <a:lstStyle/>
          <a:p>
            <a:pPr marL="0" indent="0" algn="l" rtl="0">
              <a:buNone/>
            </a:pPr>
            <a:r>
              <a:rPr lang="en-US" sz="6400" dirty="0" smtClean="0"/>
              <a:t>Google, Rackspace, Microsoft, Intel, Walt Disney, </a:t>
            </a:r>
            <a:r>
              <a:rPr lang="en-US" sz="6400" dirty="0" err="1" smtClean="0"/>
              <a:t>MailChimp</a:t>
            </a:r>
            <a:r>
              <a:rPr lang="en-US" sz="6400" dirty="0" smtClean="0"/>
              <a:t>, </a:t>
            </a:r>
            <a:r>
              <a:rPr lang="en-US" sz="6400" dirty="0" err="1" smtClean="0"/>
              <a:t>twilio</a:t>
            </a:r>
            <a:r>
              <a:rPr lang="en-US" sz="6400" dirty="0" smtClean="0"/>
              <a:t>, Bank of America, Facebook, Instagram, HP, </a:t>
            </a:r>
            <a:r>
              <a:rPr lang="en-US" sz="6400" dirty="0" err="1" smtClean="0"/>
              <a:t>Linkedin</a:t>
            </a:r>
            <a:r>
              <a:rPr lang="en-US" sz="6400" dirty="0" smtClean="0"/>
              <a:t>, Elastic, Mozilla, YouTube, ILM, Thawte, CERN, Yahoo!, NASA, </a:t>
            </a:r>
            <a:r>
              <a:rPr lang="en-US" sz="6400" dirty="0" err="1" smtClean="0"/>
              <a:t>Trac</a:t>
            </a:r>
            <a:r>
              <a:rPr lang="en-US" sz="6400" dirty="0" smtClean="0"/>
              <a:t>, Civilization IV, </a:t>
            </a:r>
            <a:r>
              <a:rPr lang="en-US" sz="6400" dirty="0" err="1" smtClean="0"/>
              <a:t>reddit</a:t>
            </a:r>
            <a:r>
              <a:rPr lang="en-US" sz="6400" dirty="0" smtClean="0"/>
              <a:t>, </a:t>
            </a:r>
            <a:r>
              <a:rPr lang="en-US" sz="6400" dirty="0" err="1" smtClean="0"/>
              <a:t>LucasFilms</a:t>
            </a:r>
            <a:r>
              <a:rPr lang="en-US" sz="6400" dirty="0" smtClean="0"/>
              <a:t>, D-Link, Phillips, AstraZeneca, KLA-Tencor, </a:t>
            </a:r>
            <a:r>
              <a:rPr lang="en-US" sz="6400" b="1" dirty="0" err="1" smtClean="0"/>
              <a:t>Nerua</a:t>
            </a:r>
            <a:endParaRPr lang="en-US" sz="6400" b="1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GB" dirty="0" smtClean="0">
              <a:hlinkClick r:id="rId2"/>
            </a:endParaRPr>
          </a:p>
          <a:p>
            <a:pPr marL="0" indent="0" algn="l" rtl="0">
              <a:buNone/>
            </a:pPr>
            <a:r>
              <a:rPr lang="en-GB" dirty="0" smtClean="0">
                <a:hlinkClick r:id="rId2"/>
              </a:rPr>
              <a:t>https://us.pycon.org/2016/sponsors/</a:t>
            </a:r>
            <a:endParaRPr lang="en-GB" dirty="0" smtClean="0"/>
          </a:p>
          <a:p>
            <a:pPr marL="0" indent="0" algn="l" rtl="0">
              <a:buNone/>
            </a:pPr>
            <a:r>
              <a:rPr lang="en-GB" dirty="0" smtClean="0">
                <a:hlinkClick r:id="rId3"/>
              </a:rPr>
              <a:t>https://www.python.org/about/quotes/</a:t>
            </a:r>
            <a:endParaRPr lang="en-GB" dirty="0" smtClean="0"/>
          </a:p>
          <a:p>
            <a:pPr marL="0" indent="0" algn="l" rtl="0">
              <a:buNone/>
            </a:pPr>
            <a:r>
              <a:rPr lang="en-GB" dirty="0" smtClean="0">
                <a:hlinkClick r:id="rId4"/>
              </a:rPr>
              <a:t>https://en.wikipedia.org/wiki/Python_%28programming_language%29#Use</a:t>
            </a:r>
            <a:endParaRPr lang="en-GB" dirty="0" smtClean="0"/>
          </a:p>
          <a:p>
            <a:pPr marL="0" indent="0" algn="l" rtl="0">
              <a:buNone/>
            </a:pPr>
            <a:r>
              <a:rPr lang="en-US" dirty="0" smtClean="0">
                <a:hlinkClick r:id="rId5"/>
              </a:rPr>
              <a:t>https://en.wikipedia.org/wiki/List_of_Python_software</a:t>
            </a:r>
            <a:endParaRPr lang="en-US" dirty="0" smtClean="0"/>
          </a:p>
          <a:p>
            <a:pPr marL="0" indent="0" algn="l" rtl="0">
              <a:buNone/>
            </a:pPr>
            <a:r>
              <a:rPr lang="en-US" dirty="0" smtClean="0">
                <a:hlinkClick r:id="rId6"/>
              </a:rPr>
              <a:t>https://www.python.org/about/success/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873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332656"/>
            <a:ext cx="8229600" cy="6264696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functools</a:t>
            </a:r>
            <a:r>
              <a:rPr lang="pt-BR" b="1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scipy.integrate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endParaRPr lang="pt-BR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integral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(f,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a, b):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N, s)    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d(f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a, b)[0]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90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5304110"/>
            <a:ext cx="828092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pt-BR" sz="24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p</a:t>
            </a:r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artial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freezes </a:t>
            </a:r>
            <a:r>
              <a:rPr lang="pt-BR" sz="24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and </a:t>
            </a:r>
            <a:r>
              <a:rPr lang="pt-BR" sz="24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s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</a:t>
            </a:r>
          </a:p>
          <a:p>
            <a:pPr algn="ctr" rtl="0"/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in </a:t>
            </a:r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f(N, s, x)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to create </a:t>
            </a:r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f(x)</a:t>
            </a:r>
            <a:endParaRPr lang="en-US" sz="2400" b="1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31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functools import partial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scipy.integrate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endParaRPr lang="pt-BR" b="1" dirty="0">
              <a:solidFill>
                <a:schemeClr val="accent6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integral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(f, N, s, a, b):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f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(f, N, s)    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, a, b)[0]</a:t>
            </a:r>
            <a:endParaRPr lang="pt-BR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91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7544" y="5304110"/>
                <a:ext cx="8208912" cy="854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SciPy’s </a:t>
                </a:r>
                <a:r>
                  <a:rPr lang="pt-BR" sz="2400" dirty="0" smtClean="0">
                    <a:solidFill>
                      <a:srgbClr val="C00000"/>
                    </a:solidFill>
                    <a:latin typeface="Fira Code" pitchFamily="49" charset="0"/>
                    <a:cs typeface="Consolas" panose="020B0609020204030204" pitchFamily="49" charset="0"/>
                  </a:rPr>
                  <a:t>quad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 computes </a:t>
                </a:r>
                <a:r>
                  <a:rPr lang="pt-BR" sz="2400" b="1" dirty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a definite 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pt-BR" sz="2400" b="1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𝐚</m:t>
                        </m:r>
                      </m:sub>
                      <m:sup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𝐛</m:t>
                        </m:r>
                      </m:sup>
                      <m:e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𝐱</m:t>
                            </m:r>
                          </m:e>
                        </m:d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𝐝𝐱</m:t>
                        </m:r>
                      </m:e>
                    </m:nary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 </a:t>
                </a:r>
                <a:endParaRPr lang="en-US" sz="2400" b="1" dirty="0" smtClean="0">
                  <a:solidFill>
                    <a:srgbClr val="C00000"/>
                  </a:solidFill>
                  <a:latin typeface="Open Sans" panose="020B0606030504020204" pitchFamily="34" charset="0"/>
                </a:endParaRPr>
              </a:p>
              <a:p>
                <a:pPr algn="ctr" rtl="0"/>
                <a:r>
                  <a:rPr lang="en-US" sz="16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(using a technique </a:t>
                </a:r>
                <a:r>
                  <a:rPr lang="en-US" sz="1600" b="1" dirty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from the Fortran library </a:t>
                </a:r>
                <a:r>
                  <a:rPr lang="en-US" sz="16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QUADPACK)</a:t>
                </a:r>
                <a:endParaRPr lang="en-US" sz="1600" b="1" dirty="0">
                  <a:solidFill>
                    <a:srgbClr val="C00000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304110"/>
                <a:ext cx="8208912" cy="854593"/>
              </a:xfrm>
              <a:prstGeom prst="rect">
                <a:avLst/>
              </a:prstGeom>
              <a:blipFill rotWithShape="1">
                <a:blip r:embed="rId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16" y="5294212"/>
            <a:ext cx="655068" cy="65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5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3922712" y="116632"/>
          <a:ext cx="5257800" cy="457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Formula" r:id="rId3" imgW="5401800" imgH="5267520" progId="Equation.Ribbit">
                  <p:embed/>
                </p:oleObj>
              </mc:Choice>
              <mc:Fallback>
                <p:oleObj name="Formula" r:id="rId3" imgW="5401800" imgH="52675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712" y="116632"/>
                        <a:ext cx="5257800" cy="457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s, x):</a:t>
            </a:r>
          </a:p>
          <a:p>
            <a:pPr marL="0" indent="0" algn="l" rtl="0"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…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US" sz="2400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s, x):</a:t>
            </a:r>
          </a:p>
          <a:p>
            <a:pPr marL="0" indent="0" algn="l" rtl="0"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…</a:t>
            </a:r>
            <a:endParaRPr lang="pt-BR" sz="2000" b="1" dirty="0" smtClean="0">
              <a:solidFill>
                <a:schemeClr val="accent6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92</a:t>
            </a:fld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5139189"/>
            <a:ext cx="777686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8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800" b="1" dirty="0">
                <a:solidFill>
                  <a:srgbClr val="C00000"/>
                </a:solidFill>
                <a:latin typeface="Open Sans" panose="020B0606030504020204" pitchFamily="34" charset="0"/>
              </a:rPr>
              <a:t>and</a:t>
            </a:r>
            <a:r>
              <a:rPr lang="pt-BR" sz="28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8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are defined according to the equations</a:t>
            </a:r>
            <a:endParaRPr lang="en-US" sz="2800" b="1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48263" y="1484784"/>
            <a:ext cx="1661723" cy="1728192"/>
          </a:xfrm>
          <a:prstGeom prst="ellipse">
            <a:avLst/>
          </a:prstGeom>
          <a:noFill/>
          <a:ln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171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5859269"/>
            <a:ext cx="806489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is the fixation time given a single copy of variant </a:t>
            </a:r>
            <a:r>
              <a:rPr lang="en-US" sz="2800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1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: frequency </a:t>
            </a:r>
            <a:r>
              <a:rPr lang="en-US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x=1/N</a:t>
            </a:r>
            <a:endParaRPr lang="en-US" sz="2800" dirty="0">
              <a:solidFill>
                <a:srgbClr val="C00000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x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1)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J2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  <a:endParaRPr lang="pt-BR" sz="24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0, x)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u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	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 +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4270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N, s, x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, 1)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 J2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  <a:endParaRPr lang="pt-BR" sz="2400" b="1" dirty="0" smtClean="0">
              <a:solidFill>
                <a:schemeClr val="accent4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0, x)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 u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  <a:endParaRPr lang="pt-BR" sz="2400" dirty="0" smtClean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 expm1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</a:p>
          <a:p>
            <a:pPr marL="0" indent="0" algn="l" rtl="0">
              <a:buNone/>
            </a:pP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		</a:t>
            </a:r>
            <a:endParaRPr lang="pt-BR" sz="24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 +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94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5859269"/>
            <a:ext cx="820891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800" b="1" dirty="0">
                <a:solidFill>
                  <a:srgbClr val="C00000"/>
                </a:solidFill>
                <a:latin typeface="Open Sans" panose="020B0606030504020204" pitchFamily="34" charset="0"/>
              </a:rPr>
              <a:t> and </a:t>
            </a:r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are calculated using integrals of </a:t>
            </a:r>
            <a:r>
              <a:rPr lang="en-US" sz="28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and </a:t>
            </a:r>
            <a:r>
              <a:rPr lang="en-US" sz="28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</a:p>
        </p:txBody>
      </p:sp>
    </p:spTree>
    <p:extLst>
      <p:ext uri="{BB962C8B-B14F-4D97-AF65-F5344CB8AC3E}">
        <p14:creationId xmlns:p14="http://schemas.microsoft.com/office/powerpoint/2010/main" val="44825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x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1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  <a:endParaRPr lang="pt-BR" sz="24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0, x)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  <a:endParaRPr lang="pt-BR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  <a:endParaRPr lang="pt-BR" sz="24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		</a:t>
            </a:r>
            <a:endParaRPr lang="pt-BR" sz="24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J1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95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5859269"/>
            <a:ext cx="82089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pt-BR" sz="2800" baseline="-250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fix</a:t>
            </a:r>
            <a:r>
              <a:rPr lang="pt-BR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is the return value</a:t>
            </a:r>
            <a:endParaRPr lang="en-US" sz="2800" dirty="0">
              <a:solidFill>
                <a:srgbClr val="C00000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90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5469031"/>
            <a:ext cx="820891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  <a:r>
              <a:rPr lang="pt-BR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creates a function that takes </a:t>
            </a:r>
            <a:r>
              <a:rPr lang="en-US" sz="2400" b="1" dirty="0">
                <a:solidFill>
                  <a:srgbClr val="C00000"/>
                </a:solidFill>
                <a:latin typeface="Open Sans" panose="020B0606030504020204" pitchFamily="34" charset="0"/>
              </a:rPr>
              <a:t>a 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sequence and </a:t>
            </a:r>
            <a:r>
              <a:rPr lang="en-US" sz="2400" b="1" dirty="0">
                <a:solidFill>
                  <a:srgbClr val="C00000"/>
                </a:solidFill>
                <a:latin typeface="Open Sans" panose="020B0606030504020204" pitchFamily="34" charset="0"/>
              </a:rPr>
              <a:t>returns 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an array - </a:t>
            </a:r>
            <a:r>
              <a:rPr lang="en-US" sz="2400" b="1" dirty="0" smtClean="0">
                <a:solidFill>
                  <a:srgbClr val="0070C0"/>
                </a:solidFill>
                <a:latin typeface="Open Sans" panose="020B0606030504020204" pitchFamily="34" charset="0"/>
              </a:rPr>
              <a:t>x2 faster</a:t>
            </a:r>
            <a:endParaRPr lang="en-US" sz="2400" dirty="0">
              <a:solidFill>
                <a:srgbClr val="0070C0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256584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expm1(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	integral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N, s, x, 1)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expm1(-2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	integral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N, s, 0, x)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 +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1786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97</a:t>
            </a:fld>
            <a:endParaRPr lang="he-IL" dirty="0"/>
          </a:p>
        </p:txBody>
      </p:sp>
      <p:sp>
        <p:nvSpPr>
          <p:cNvPr id="5" name="AutoShape 4" descr="data:image/png;base64,iVBORw0KGgoAAAANSUhEUgAAAqUAAAHmCAYAAABK/PdtAAAABHNCSVQICAgIfAhkiAAAAAlwSFlzAAALEgAACxIB0t1+/AAAIABJREFUeJzs3Xt8zvXj//HHtaPNsMlxM5GpDTmPEWFEH+accpxTUaw+vqTUp59U5FCU0OfTSZJTRM0plVHk8GFbnyxnk52ELcNm57l+f1ztYq5tNjbXZs/7P7XX+/V+X6/3rtx6eh0NRqPRiIiIiIiIFdlYuwEiIiIiIgqlIiIiImJ1CqUiIiIiYnUKpSIiIiJidQqlIiIiImJ1CqUiIiIiYnV21m5AjujoaBYuXMj+/fu5fPkyNWvW5PHHHycoKAgnJydzvcDAQA4cOGBxv8FgYPny5fj6+prLYmJiePfddwkNDSUtLY3mzZszZcoUGjVqZHH/0aNHmT9/PhERERiNRvz8/Jg6dSqenp4l88IiIiIiYmYoDfuUxsfHExAQwNWrV+nWrRvu7u6Eh4fzv//9j+bNm7NixQrs7Ez5uV27dtx33308/vjjFs8ZMGAA7u7uAJw/f56BAweSkpJCnz59sLOzY+PGjWRmZrJ69Wq8vb3N9x07doyhQ4fi6OhI7969SU1NZePGjbi4uLBhwwZq1qx5d34RIiIiIuVUqegpnT17NleuXOGjjz7i0UcfNZfPmDGDr776ivXr1/PUU0+RkJBAYmIi/fv3JygoqMBnLliwgIsXL7Jy5UpatGgBwODBgxk0aBCzZs3iyy+/NNedOXMmRqORtWvXmntGe/XqxejRo3nvvfeYM2dOCby1iIiIiOQoFXNK9+zZQ9OmTXMFUoDnnnsOo9HI7t27ATh58iQADz74YIHPS05OZuvWrbRt29YcSAG8vLzo3bs3oaGhxMTEAHD69GlCQ0Pp1atXrqF6Pz8/2rdvz7Zt20hNTS2W97SWxMREFi1aRGJiorWbIgXQ91Q26HsqG/Q9lQ36nkq/u/kdWT2Upqen89xzzxEYGGhxzcHBAYCUlBQAjh8/jsFgoGHDhgU+MyIigszMTFq3bm1xzdfXF6PRyMGDBwEICwvDYDDkWzc9PZ1Dhw4V+b1Kk0uXLrF48WIuXbpk7aZIAfQ9lQ36nsoGfU9lg76n0u9ufkdWD6WOjo6MGjWKXr16WVzbvn07YOrhhOs9pWFhYfTv35/mzZvj7+/PBx98QEZGhvm+6OhoDAYDdevWtXimh4cHAFFRUQDmHtP86hqNRqKjo+/kFUVERETkFqweSvOTmJjIBx98gI2NDQMHDgTgxIkTGI1GlixZwsMPP8ygQYNwcnLiww8/ZMKECeSs2bp8+TIAlStXtnhupUqVANMQP2BO/gXVTUpKuuP3+f7772/7en7XilpuTcXVptt5TlHu0fek7+lO2nU3FGd79D2VHH1P+p6K+57y8D2VylCakpLCs88+S0JCAiNHjuShhx4CwNnZmUaNGrFlyxbefPNN/vWvfxEcHEzXrl3Zs2cPX3/9NQCZmZnA9eH/G9nb2wOYe1azsrIKXfdO/PDDD7d9Pb9rRS23puJq0+08pyj36HvS93Qn7bobirM9+p5Kjr4nfU/FfU95+J5Kxer7GyUlJTFu3DgOHTpEp06dmDp1qvnaF198YVHfzs6OV199lZCQEL777jsGDRpEhQoVgOvh9EY5ZTl7nxalbmEkJiZazLvIyMjg/PnzREVFYWtrm+d9KSkpxMbGFulaYcvPnTtn/mdO0L7bCnq/kn5OUe65VV19TyX3HH1PhVNc39HtPkvfU+Hoe9L3VNz3WOt7Ks7vKDs7m9OnT+Pu7m7RGejq6lo69inNkZCQwOjRozl16hQdOnRgyZIlefZg5qVt27ZUqVKFH374gXXr1jF9+nTmz59Pz549c9ULDw9n6NChTJw4keeff57333+fjz76iDVr1tCsWbNcdTdt2sTUqVN5++23GTBgQKHasWjRIhYvXly4FxYRERERgoKCSk9P6dmzZxk5ciSxsbF0796d+fPnmzfMB1NqP3HiBFWqVKF+/foW96enp+Po6AhA/fr1MRqNeab/nLKcZ9SrV89c9+ZQGhsbi8FgyPPz8jN8+HACAgJylcXFxTF27FhWrlxJrVq1Cv0sERERkXvFuXPnGDZsGEuXLjUfdpTD1dW1dITSpKQkxo4dS2xsLAMGDGDmzJkYDIZcdc6cOcPgwYPp3Lkz//nPf3JdO3z4MGlpaTRp0gSARo0a4ejoSGhoKOPGjctV98CBAxgMBnMAbdWqFYB5r9Kb6zo4ONC4ceNCv4ubmxtubm65ynK6u2vVqkWdOnUK/SwRERGRe83999+fZx4qFQud3njjDc6cOUOvXr2YNWuWRSAF8PHxwdPTk927dxMWFmYuT0lJMd/z1FNPAaYFUd26dWPPnj2Ehoaa6548eZLNmzfj5+dn3ijf09OT5s2bExwcTGRkpLnuvn372L9/P7179y70FAIRERERuT1Wn1MaGRlJQEAABoOBkSNHUrFiRYs6tWvXZuDAgezbt4/x48djNBrp2bMnlSpV4qeffiIuLo7x48czadIk8z1xcXEMHDiQ1NRU+vTpg6OjI8HBwRiNRlavXp1rA/5Dhw4RGBiIg4MDffr0ITU1lc2bN+Pq6sq6deuoUaPGHb1jbGwsXbt2JSQkRD2lIiIiUi7dKg9Zffj+v//9LwBGo5Fly5blWadly5YMHDiQdu3asWrVKhYvXsyOHTvIysrCy8uLSZMmWczj9PDwYM2aNbzzzjts27YNGxsbWrRoweTJky1OhGratCnLly/nvffeY/369Tg7O+Pv78/kyZPvOJCKiIiIyK1Zvae0PFBPqYiIiJR3t8pDpWJOqYiIiIiUbwqlIiIiImJ1CqUiIiIiYnUKpSIiIiJidQqlIiIiImJ1CqUiIiIiYnUKpSIiIiJidQqlIiIiImJ1CqUiIiIiYnUKpSIiIiJidQqlIiIiImJ1CqVSqvXo0QNvb28WLlxo7aaUiLi4OLy9vXnppZes1obIyEh27Nhh/vnAgQP39O9cRERKJ4VSKbUiIiKIiorCycmJ4OBgazenRFSuXJmgoCC6d+9ulc8/fPgwffv25ciRI+YyDw8PgoKC8PPzs0qbRESkfFIolVIrODgYOzs7Ro4cyZ9//smePXus3aRiV6lSJYKCgujWrZtVPv/KlStkZWXlKssJpW3btrVKm0REpHxSKJVS6dq1a2zbtg0fHx8GDBiA0Whkw4YN1m7WPcdoNFq7CSIiIoBCqZRSv/zyCwkJCTzyyCPUrVsXb29vtm/fTlJSUq56I0aMoEePHkRFRTF69GhatGhBp06dmD17NsnJybnqent78//+3/9j165d9O7dm2bNmtGzZ09WrlyZq17OnMq1a9fy7LPP0rRpU/z9/Tl79iwAZ8+e5ZVXXqFDhw48/PDD9OjRgw8++IC0tDTzMzZs2IC3tzdjxozJ9exjx47RpEkTevbsSUZGRp5zSkeMGEHv3r05c+YM48ePp2XLlvj5+TFjxgwyMjKIiYnh2WefpWXLlnTq1Im3336bjIyMXJ8THx/PzJkz6d69O02bNqVFixYMGjSITZs2messXryYMWPGYDAYWLx4MT4+Ppw9ezbfOaUnTpzghRdeoG3btjRt2pTevXuzbNkyrl27ZvF7njFjBvv27WPw4ME0b96c9u3bM336dK5cuVLg9y4iIuWXQqmUSps2bcJgMPD4448DmEPcjaEqx9WrVwkMDOTixYsMHToUT09PvvjiC55++mmys7Nz1f3tt9+YMGEC7u7uDBkyhOzsbN566y3mzp1r8dyFCxcSFxfHiBEjaNasGe7u7kRGRtK/f3+Cg4Np1qwZw4cPp0qVKnz44YeMGjXKHA4HDBhA+/bt2bdvH9u2bQMgOzubV199FYC5c+fi4OCQ7/snJiYydOhQUlNTGTJkCDVq1OCrr77ilVdeYciQIaSmpjJ06FAqV67M8uXL+fe//22+9/LlywwaNIh169bx8MMPM3r0aB577DFOnDjBSy+9xI8//ghA27Zt6devH0ajkTZt2hAUFETlypXzbM/BgwcZNGgQP/30E4888giDBw/GaDQyZ84c/vnPf1rU//XXX3nmmWdwdXVl+PDh1K5dm7Vr15rfX0RE5GZ21m6AFE5GdhYxVy9Zuxn58qzoioNt8fznlJaWRkhICPXq1cPb2xswhdIFCxawYcMGhg4dmqt+QkIC7dq149NPP8XW1haA6dOns27dOtatW8fgwYPNdU+ePMmECRN4/vnnAXjhhRcYPnw4y5cv54knnqBBgwbmullZWaxevRoXFxdz2fTp00lKSmLRokV07drVXP7GG2+wZs0aPv74Y4KCggB488036d27N3PnzqVTp058+eWXHDlyhGeffZaHH364wN/BX3/9Rb9+/Zg9ezYA48eP59FHH2Xr1q0MHjyY119/HYBnn33WXJ4TDleuXMn58+d5//336dGjh/mZ/fv3Z/To0WzZsoXHHnsMX19fsrKy+Pbbb2nTpg0TJ07Msy3Z2dm88sor2NjY8MUXX9C0aVPz7+eFF15g+/btfPPNN/Tv3998z4kTJ3jzzTcZNGiQuW7fvn3ZuXMnCQkJVKtWrcD3FxGR8kehtAzIyM7ioQ1zOZOcaO2m5KueixvHB7xcLMH0xx9/JCUlhV69epnL6tSpQ9OmTYmIiODkyZM0bNjQfM1gMDBlyhRzIAWYNGkSGzZsYMuWLblCqaurK+PGjTP/7OzszIQJEwgKCuK7774zB0ow9STeGEjPnj1LWFgY/v7+uQIpwIsvvsiWLVvYsGGD+Rl16tRh0qRJzJkzhxkzZrBt2zYeeuihXJ9RkBEjRpj/vXLlytSvX59jx44xcuRIc7mLiwv169fn5MmT5rIuXbpQvXr1XIEUoFWrVgBcvHixUJ+fIzw8nNjYWEaMGGEOpAB2dnb861//4qeffmLDhg25QmmVKlXMgTSnrp+fH6dPnyYuLk6hVERELCiUSqmzceNGDAYD//jHP3KV9+rVi0OHDrF+/XqmTZtmLnd0dKRJkya56latWhUPDw9OnDiRq7xJkyY4OjrmKsvptTx+/Hiucg8Pj1w/51xv2bKlRZsrVqxIw4YNCQ8PJzk52RxmAwMD+e677wgODsbe3p65c+diZ1e4P3Z169bN9bOTk1Oe7XJ0dCQzM9P8s4+PDz4+PiQnJ3PkyBGioqI4ffo04eHhABZzQG/l+PHjGAyGPN/bw8ODGjVqWPyePT09Lerm/E5ubKuIiEgOhdIywMHWjuMDXi4Xw/cXL15k3759ALl6Sm+0adMmpk6dau4ZrV69ep71qlatSmxsbK6yGjVqWNS77777ACwWRlWoUCHXzznXb+w9zevZqamp5joGgwF/f3/+97//4ebmxv3335/nvXlxdnbOs9ze3r7A+9LT05k7dy5ff/01mZmZGAwGPD09adeuHb/99luRV9wX5r2PHj2aqyyv+bIGgwHQin8REcmbQmkZ4WBrR4PK9/6Q55YtW8jKysLX1zfX/M4c+/fvJyoqip07d5r39rxx1fuNkpOTcXV1zVWWV92cFf03171ZxYoVAdPK9rzkrCy/8Tlnz57lP//5D66ursTHxzN//nxee+21Aj/nTs2aNYu1a9fSv39/nnzySR588EEqVqxIRkYGa9asKfLzbvXely9fvuXvTkRE5FYUSqVUyVl1P2vWLIvha4Bvv/2WadOmsX79enMoTUhI4Pz589SsWdNc7/Lly/zxxx906NAh1/2///67xTN//fVXAJo1a1Zg23IWXeUMg98oIyODiIgI6tatm6snc/r06aSlpfHJJ5+wcOFCVq9eTUBAAM2bNy/ws+7Ed999R506dcyLpHJERkYCRe+p9Pb2xmg0Eh4ezoABA3Jdu3DhAjExMTr9SURE7pi2hJJSIzo6mkOHDtG4ceM8AylAjx49cHZ2Zvfu3SQkJJjL58+fb54raTQamTdvHtnZ2RYhKjo6mq+++sr885UrV1i0aBEVKlQwbz+VH3d3d1q3bs3+/fv5/vvvc12bN28eSUlJ9O7d21z27bff8ssvv9C/f39atWrF66+/jsFg4LXXXivReZWOjo6kpaWRmppqLktJSTGH1BtPcMoJ0AW1p1WrVtSpU4fg4GBzgM+5Z+bMmRiNRvr06VPcryEiIuWMekql1Ni4cSMAAQEB+dZxcnKiR48efPvttwQHBwOmELpr1y6efPJJWrduTXh4OBERETz22GMWZ8pXqlSJt956i59//hl3d3d27tzJ2bNn+de//kWtWrVu2cY33niD4cOHM2nSJDp37sz9999PWFgYERERNG/e3Lyy/6+//mL27Nm4urry4osvAtCgQQNGjRrFp59+yocffpjn/p7FIWdT+yeeeIJOnTqRmppKSEgIly9fplKlSly6dH1uck7v8jfffEN2dnaulf05bGxsmD17NuPGjSMwMJDHHnuMatWqsXfvXiIjI+nWrRv9+vUrkXcREZHyQz2lUmps2rQJW1tbi1X3N8vZeuibb74BTAtoVq1ahZOTE2vWrOHy5ctMnjyZ999/3+Lehg0b8uGHHxIVFcX69eu57777WLRoEcOHD89Vz2AwmBfm3KhBgwZ8/fXX9O3bl4iICFavXk1KSgqTJk1i+fLl5gU+M2fO5MqVK0yZMgU3Nzfz/RMnTqR27dp8+umn5hXreX1WXp9d2PLJkyfz3HPPkZGRwapVq9i9ezctW7Zk7dq1dO3alZiYGGJiYgDTKvmJEyeSnp7OqlWrOHXqVJ5t8vX1Zc2aNXTp0oU9e/awbt06HBwceO2111i0aFGhfnciIiIFMRi1FLbExcbG0rVrV0JCQqhTp461m3NPGTFiBKGhoRw+fBgbm4L/juXt7U2rVq0sjhUVERGRknerPKSeUhERERGxOoVSEREREbE6hVIp8wo7f1FzHUVEREovrb6XMu3LL78sdN2bTx0SERGR0kM9pSIiIiJidQqlIiIiImJ1CqUiIiIiYnUKpSIiIiJidQqlIiIiImJ1CqUiIiIiYnUKpSIiIiJidQql5VBkwlUMUzZhmLKJyISr1m6OiIiIiEKpiIiIiFifQqmUStu2bWPs2LG0a9eOhx9+mE6dOjF58mRCQ0Nz1RsxYgQ+Pj5cu3btrrfxwIEDeHt7s3Dhwtt+xjfffMPFixfNP7/yyiv4+PgQExNTHE0UEREpM3TMqJQ606dPZ+3atdSvX5/u3btTpUoVzp49y44dO9i6dStTp05l7NixAAwcOBA/Pz9sbMre36/mzJnDF198QUhIiLmsW7dueHh4UKVKFSu2TERE5O5TKJVSZd++faxdu5YBAwbw9ttv57oWHx/Pk08+yfz58/H396d+/fr069fPSi29c3/99ZdFWdeuXenatasVWiMiImJdZa97Se5pu3btwmAwMGzYMItr1atX57nnnsNoNLJjxw4rtK54GY1GazdBRESk1FAoLWcSUzKYt/OU+ec2C3fz8uYjJKZkWLFV12VlZQFw4sSJPK8/9thjLFq0iO7duwOmOaXe3t7mOaXffPMN3t7e/Prrr7z33nt06tSJ5s2bM2zYMI4ePUp2djYffPABnTp1olWrVowcOZJTp67/PuLi4vD29uall16y+OwXX3wRb29vzp49W+A77Nu3j/Hjx9OuXTuaNGlC+/bt+ec//8kff/xhruPv78/mzZsxGo34+/sTGBgIwLRp0/D29raYU7phwwYGDhxIs2bNaN26Nc888wzh4eG56uS8e1hYGIsXL8bf35+mTZsSEBDAunXrCmyziIiItWn4vhxJTMmg45K9HD6XZC67mJLJvJ2RbDl6gd0T2+Pm7GDFFkK7du348ssvmTFjBidOnCAgIIDGjRubr7u5udGtW7dc9xgMBovnzJgxg8TERHr27MmFCxfYunUrzzzzDG3btiU8PJwePXqQkJDA1q1bmTBhAlu3bsXOruA/DgaDIc/PutHWrVuZMmUK7u7uBAQEYG9vz2+//cb3339PeHg4P/zwA05OTowaNYqvv/6akydPEhgYiI+PT76f8cYbb7B69Wrq1KnDE088wdWrV9m+fTuBgYHMnz+fHj165Ko/a9Ys4uLiePzxx7G3t2fTpk1Mnz6dqlWramqAiIiYpWZm42Rva+1mmCmUliNzdpzKFUhvdPhcEnN3RDInwOcutyo3f39/nnzySdatW8fnn3/O559/TpUqVWjTpg0dO3ake/fuuLq63vI58fHxbN68mapVqwKmsLdlyxYOHjzI1q1bcXFxAcDOzo5NmzYRERFBixYt7rj977//PjVr1iQ4ONj8GQBTp05l8+bNHDhwgE6dOhEYGEhERAQnT55k5MiRuLu75/m8ffv2sXr1atq0acO///1vKlasCMAff/zBU089xWuvvcYjjzyS67POnz/Ppk2bqFGjBgD/+Mc/GDZsGGvXrlUoFREp5xJTMpiz4xSfH4whPjmD6i4OjPb1ZJq/l9U7pjR8X44sPVDwNkNLD0bfpZYU7M0332TJkiW0b98eOzs7rly5wvbt25k+fTr+/v6sWbPmls/o1auXOZACNGvWDID+/fvnCnA55X/++ecdt/vatWu89NJLzJ49O9dnAPj6+gKQmJhYpGdu3LgRg8HAK6+8Yg6kAPXr12fUqFEkJyfz448/5rqnd+/e5kAK0KpVK5ydnYmOLh3fr4iIWEfOiOm8nZHEJ5um7cUnZzBvZyQdl+y1+lQ+9ZSWE6mZ2SRcLfg/tvjkDNIys6lQCrry/f398ff3Jzk5mQMHDrB3715CQkI4d+4cb7zxBpUrV6Znz5753l+3bt1cPzs5OQHg4eGRq9zBwfS3woyMO/+DaGNjY55aEBMTw4kTJ4iJieH48ePs2bMHgOzs7CI98/jx41SoUME8vH+jFi1aYDQaOX78eK7ym98dwMXFhczMzCJ9toiI3FtK+4ipekrLCSd7W6pVLLhbvrqLQ6kIpDdycXHB39+f1157jZCQECZMmIDRaOTjjz8u8L6cEHojg8FgDqEl5ciRIwwZMoTHHnuMoKAg3n//fc6cOUOjRo2Aoq+4v3r1aq4e0hvl9IampKTkKs/rHQ0Gg1b7i4iUc7c7YpqaWbQOldulUFqOjGnjWfB1X8setrspOTmZ7t2788ILL+R53cbGhueff566desSFRVVIm3IWWSU1wlRaWlpBd6bnJzM2LFjOXHiBDNmzGDLli38+uuvrF69mi5dutxWeypWrEhiYmKePaxXrlwBTIu/REREClKUEVMwDfW/vPkINV7/HudpW6nx+vclvluPQmk5Ms3fi8a1KuV5rXGtSrzs3+Autyg3FxcXkpOT+eWXX8yBKy8GgyHXnMniZG9vD0BqaqrFtVvNydy/fz+JiYmMHTuWwYMH88ADD5hDbs62Uzf2Vt5qJT/AQw89xLVr1/jf//5nce3gwYMYDAYaNmx4y+eIiEj5kF+vZlFGTK0191ShtBxxc3Zg98T2jPO73iNa1dmel7t4lYrtoACGDRtGSkoKkyZNynNR0MqVK4mKiqJv3775PqMwYS8/9913H1WqVCE8PJzk5GRz+U8//WQxd/Nmjo6OgOVJTYcOHeLrr78Gru/DCpi3oCpormffvn0xGo28++67XL161VweGRnJ0qVLcXFxoXPnzubyO3l3EREpmwrbq1nYEdPCzD0tCVroVM64OTvwUhcvPt5v6vU78M+ONKiW95xFa3j22Wc5duwY27dvp1u3bnTs2JG6deuSlpZGaGgoR44coX379owbNy7fZ+Q3d7Iw5TY2NvTr14/ly5czcOBAunXrxp9//smPP/5Iq1atLDasv1GrVq1wd3dn9erVnD9/ngceeIAzZ86wc+dOKleuTFpaGpcuXTLXr1mzJkajkTfeeIMuXbowYsQIi2f6+fkxdOhQVq9eTZ8+fejcuTNXr17lxx9/JD09nfnz5+da6a95oyIi5Utee5Dn9GrevAf5NH8vthy9kGfgvHHEtDBzT0tiQZR6SqVUsbW1ZdGiRSxYsIC2bdvy66+/smzZMoKDg3FycuKtt97is88+y7XR/c29g/n1Fha2/MUXX2TcuHFkZGSwYsUKoqKiWLhwYZ57fN642b2zszNLly6lc+fOhIeHs2rVKqKiohg7dixbtmzBwcHBvAofYPjw4bRp04awsDBWrVqVb3umT5/OW2+9RZUqVVi/fj0///wzfn5+rFq1ymLj/IJ6StWLKiJy7ylKr2bOiOnLXbyo7mIKqtVdHHKNmBZ17mlxMhjVtVLiYmNj6dq1KyEhIdSpU8fazSEy4Spes01nx596xb9U9ZSKiIhI4VWf/n2BIbK6iwMX3uiR57X8toG8k2cW5FZ5SD2lIiIiImXQnfZq5rcNpOXc09z9lyW1W49CqYiIiEgZVFJ7kJt367HJAvfj4L0XKiUAJbtbj0JpOdSgWkWM83tjnN9bQ/ciIiJlWEnsQe7m7MC8J2tTpclvUPUc2GXh4pJd4rv1aPW9iIiISBlV2BX1hZWencX08G288/vPGDFib2PL6826M61pF2xtSrYvU6FUREREpIzKWVE/d0ckSw9GE5+cQXUXB8b41uVl/wZF6tWMuPgnw3et4lDinwA87FabLx8dQrOq7iXV/FwUSkVERETKMDdnB+YE+DAnwCffFfUFyb52jfcO7+Jf4d+RcS0bAwZebNKJt1o+jqPt3YuKCqUiIiIi94iiBtKo5IuM3L2Gn8+dBuB+Fze+6DiYTrXu/tHjCqUiIiIi5YzRaGT5qVCe/++3JGWmAzDKqzUL2/ajskMFq7Sp1ITS6OhoFi5cyP79+7l8+TI1a9bk8ccfJygoCCcnJ3O9ixcvsmDBAnbv3s2VK1fw8fHh+eefp127dhbPjImJ4d133yU0NJS0tDSaN2/OlClTaNSokUXdo0ePMn/+fCIiIjAajfj5+TF16lQ8PQte1SYiIiJSliSkXWX83q/ZEBUBQDXHinz8yBP0v/9hq7arVITS+Ph4Bg0axNWrV+nWrRvu7u6Eh4fz2WefERYWxooVK7Czs+Pq1asEBgZy5swZevdybBD3AAAgAElEQVTujaurK5s3b2bs2LF8/PHHdOjQwfzM8+fPM2TIEFJSUujTpw92dnZs3LiRYcOGsXr1ary9vc11jx07xrBhw3B0dKRv376kpqayceNGwsLC2LBhAzVr1rTGr0VERESkWG2JOcLYPes4n2pard+rjg+fPjKIWs6VrdyyUhJKZ8+ezZUrV/joo4949NFHzeUzZszgq6++Yv369Tz11FN89tlnREZG8u6779KrVy8Axo4dS79+/XjzzTfZtm0bNn9vV7BgwQIuXrzIypUradGiBQCDBw9m0KBBzJo1iy+//NL8OTNnzsRoNLJ27Vpzz2ivXr0YPXo07733HnPmzLlbvwoRERGRYpecmc6UA5v4+MR+AJzt7Fng24dxD/lhMBis3DqTUrF5/p49e2jatGmuQArw3HPPYTQa2b17N4A5NOYEUoBq1aoxYsQIYmJi+O9//wtAcnIyW7dupW3btuZACuDl5UXv3r0JDQ0lJiYGgNOnTxMaGkqvXr1yDdX7+fnRvn17tm3bRmpqaom9u4iIiEhJ2nfhDM2DF5gDabvq9/Nb3ymM925XagIplIJQmp6eznPPPUdgYKDFNQcH095aKSkpREdHk5CQQOvWrS3q+fr6YjQaCQ0NBSAiIoLMzMwC6x48eBCAsLAwDAZDvnXT09M5dOjQHb2jiIiIyN2WkZ3Fa2Hf0WHrEiKT/sLOYMOslv9gV88JeFWuZu3mWbD68L2joyOjRo3K89r27dsBaNCgAdHR0QDUrWt5XJaHhwcAUVFRgGnRlMFgKFTdnB7T/OoajUaio6Np27ZtUV5LRERExGqOXDrHiF2rCf8rDgCfKjVY8ehQWlarY+WW5c/qoTQ/iYmJfPDBB9jY2DBw4EAiIyMBqFSpkkXdnLLk5GQALl++DEDlypaTdm+ue+nSpVvWTUqyPLpLREREpLS5ZrzGoiN7eDlsC+nZWQBMatSRt1v1xMnO3sqtK1ipDKUpKSk8++yzJCQkMGrUKLy9vTl27BhwfUj/Rvb2pl9yRkYGAJmZmYWum5WVVei6IiIiIqVVTPIlRv/yFSF/ngSgjnMVlnUcTFf3hlZuWeGUulCalJTEuHHjOHToEJ06dWLq1KkAVKhg2sg1J0TeKCeE5uxnmlM3p7y46hZGYmKiufc1x7lz5wp9v4iIiEhRGI1GVp/+lQn7N3A5Iw2AYQ+0ZLFff1wdC59h7paYmBiL3OXq6lq6QmlCQgKjR4/m1KlTdOjQwTx8D1ClShUg76H0nLKc4facoficIfriqlsYK1asYPHixYWuLyIiInK7Lqan8Nze9aw98xsAbg5O/Kf9QJ6s39zKLctfXmuJgoKCSk8oPXv2LCNHjiQ2Npbu3bszf/587OyuN69evXoAxMbGWtybU1a/fn3zP41GY6Hq1qtXz1y3WbNmFnUNBoO5bmEMHz6cgICAXGXnzp3LdzGXiIiIyO34Pu44Y375irMpVwDo7v4gSzs8hUfFKlZuWcGWLVtGrVq1cpWVmp7SpKQkxo4dS2xsLAMGDGDmzJkW+2bVrl2b2rVrExYWZnH/gQMHMBgMNG9u+ltBo0aNcHR0JDQ0lHHjxuVZNyeAtmrVCsC8V+nNdR0cHGjcuHGh38XNzQ03N7dcZTlzU0VERETuVEpWBi8d3MySY3sBcLK15x3fACZ4ty9V+47mx9PTkzp1LHcBsPo+pQBvvPEGZ86coVevXsyaNSvfX2jv3r05ffo0GzduNJdduHCBlStXUrduXfO2Tc7OznTr1o09e/aY9y4FOHnyJJs3b8bPz8+8Ub6npyfNmzcnODjYvMIfYN++fezfv5/evXvnuQhKRERE5G47GB9Ni+D3zIHUt5onv/b9Pyb6PFImAmlBDEaj0WjNBkRGRhIQEIDBYGDkyJFUrFjRok7t2rUZOHAgycnJ9O/fn7i4OHr27En16tXZvHkziYmJfPLJJ7Rr1858T1xcHAMHDiQ1NZU+ffrg6OhIcHCwaTLw6tU0bHh9JdqhQ4cIDAzEwcGBPn36kJqayubNm3F1dWXdunXUqFHjjt4xNjaWrl27EhISkuffDERERETyk5qZjZ0tvP1bCG/9tp1s4zVsDTb8v2bdeLVZV+xtbK3dxEK5VR6y+vB9ztGgRqORZcuW5VmnZcuWDBw4EBcXF1atWsW7777Lzz//TGZmJo0aNWLBggX4+vrmusfDw4M1a9bwzjvvsG3bNmxsbGjRogWTJ0/OFUgBmjZtyvLly3nvvfdYv349zs7O+Pv7M3ny5DsOpCIiIiI3S83Mxsk+/zCZmJLBnB2n+PxgDPEZl7C7/zhZjqa5ow9Wrs6Xjw6hTXXLg3/KMqv3lJYH6ikVERGRXEEzOYPqLg6M9vVkmr8Xbs4Ouep1XLKXw+euQNWzUOs02FwDoGrq/RwaPhqPyi7Weo3bdqs8VCrmlIqIiIjcy3KC5rydkcQnmw7liU/OYN7OSDou2UtiyvWDeubsOMXhhAS4PwLcT5kCaaYDnHmYi5H1WLQrxlqvUaIUSkVERERK2Jwdpzh8Lu9jyw+fS2LujuuLrf99+CB4hUKlRFPB5epwqjUkVwVg6cHoEm+vNSiUioiIiJSwpQcK7t1cejCaS+mpDNm5kqQaEWCXBdm2EOMNMT6QfX17yfjkDNIys0u6yXed1Rc6iYiIiNzLUjOzSbiaUWCdeON5mnz7LnEpl00Fya4Q9xBkVrCoW93FgQoFLJIqqxRKRUREREqQk70t1So65B1MDdlQ8w+oFkdcClSwtaN9hVbs+N0RyHvf0TG+99aq+xwavhcREREpYWPaeFoWVkiCBuFQLQ6Alvd5ENZnEl8H9KVxrcp5PqdxrUq87N+gJJtqNQqlIiIiIiVsmr8XjWtV+vsnI1SPgga/QoUUMMKURp3Z1+t5GrnWws3Zgd0T2/NyFy+qu5i2iqru4sDLXbzYPbF9ru2j7iUavhcREREpYTlBc9qPv7L07A9kVTDNHXW1qcSaLsPoUdfLov6cAB/mBPiQlpl9T84hvZlCqYiIiEgJMxqNrIsJZ+WVjWRVMM0tHf+QH+/69sbF3rHAe8tDIAWFUhEREZESdS7lCk/vWceW2KMA1HSqxGePDKKXZyMrt6x0USgVERERKQZ5nWe/4UwE4/au46/0FAD6123CR488QfUKZe+Y0JKmUCoiIiJym/I7z35Chzq8HrGVL06FAlDJ3pFFbfsR6NUagyHvrZ7KO4VSERERkduQc579jceHxidnMO+/Ybx3bjWZtqkAPFrzAb7oOJh6lapaq6llgkKpiIiIyG2wOM/ecA1q/AHVYsk0gC02zGndk/9r/Ci2NtqF81YUSkVERERuQ67z7B2TwfMYVLhq+jm1IpUvPsyLoztbpW1lkUKpiIiISBFdP8/eCNVioMYZsDGCEUjwhAv1SDTalJs9RouDQqmIiIhIETnZ2+JWJZvEqhFQ0bQRPhkVIPYhSHEFTKcwKZAWnkKpiIiISBEYjUaWnTpIct39YMwyFSbWgj8bwLXr0WqMb10rtbBsUigVERERKaQLqUmM2/s1wdGHAbC95kB2TENIqparXuNalXjZv4E1mlhmKZSKiIiIFMKm6MM8vWcdF9KSAejt2Yh3Wvbl870XWHow2rxP6Rjfurzs3wA3Zwcrt7hsUSgVERERKUBSZhqTD2zi0xP/BaCinQPvt+3L2IZtMBgMzAm4jzkBPlrUdIcUSkVERETysef8HwTuXsPppL8AaF+jHss7DqZB5WoWdRVI74xCqYiIiMhNMrKzmPG/H5gbsZNrRiP2Nra82aIHU5t01kb4JUShVEREROQGhxPPMXzXKv538SwAjVxrsuLRobS4z8PKLbu3KZSKiIiIANeM11h45BdeCdtKerZpq6fJjR9lVst/UMHO3sqtu/cplIqIiEi5F52cyKjda9h5LhIAz4qufNFxMF1qe1m5ZeWHQqmIiIiUO6mZ2TjZ22I0Gll5OpyJ+77hSmYaACMatOKDtv1wdXSycivLF4VSERERKRcSUzKYs+MUnx+MIT45g/sqQzWvKI5nnAGgqqMzH7UfyBP1mlm3oeWUQqmIiIjc8xJTMui4ZC+HzyWZClz+4q/aJ/grIwOArrUe5MtOg6ntXNmKrSzfFEpFRETknjdnxylTIDVkQ63TcJ9pZT3XbOBcA1pV65BvIM0Z6peSpVAqIiIi97ylB2LA6QrUOQaOqabClEoQ6w0ZznweGsPc3o3M9W8e6q/u4sBoX0+m+Xvp+NASolAqIiIi97Qr6RkkVDwB1aPAABiBC/dD/P2YCiA+OcN8TKjFUP/f1+ftjGTL0QvsnthewbQE6EgCERERuSekZmZblB27dIGuP3wINf4OpOlOcLoFxNcjJ5ACVHdxMB8Tah7qz8Phc0nM3RFZAq0X9ZSKiIhImZXfMPtLXR5gdVQoU0M3k/b3Rvj85Q7nHgCj5fzQMb51zf++9EBMgZ+59GA0cwJ8ivU9RKFUREREyqh8h9l3H2FJ3EauOiQA4O5cmQ98B/L6+ngOGy17QBvXqsTL/g0AU29rwtWMAj/3xqF+KT4KpSIiInJXFddq9jyH2StfAPeTXLUz9Y4+Vb85H7YbQFVHZ/wnZjB3RyRLD0abe1XH+NblZf8G5jmiTva2VKvoUGAwvXGoX4qPQqmIiIiUuJJYzZ5rmN0mE9xPgesF08/ZdlS66M2a0cPNVdycHZgT4MOcAJ8CezrHtPFk3s78543eONQvxUcLnURERKRE5Qyzz9sZSXyyqQcyZzV7xyV7SUwpeLg8L7mG2SsmQsOw64E02RVOtibp/H2k5bH4CSiwp3OavxeNa1XK89qNQ/1SvBRKRUREpESVxGp2J3tb7nOxhVqnoP4hsE83bYR/1gvONIUsx9seZndzdmD3xPa83MWL6i6mXtzqLg683MVL20GVIA3fi4iISIkqidXsYQmxGBuEQfZlU0Gqi2kj/PSK5jp3Msxe2KF+KT4KpSIiIlJiins1e9a1bOZG7GTGrz+QZbxm2gg/vq5pI3zj9QHg4hxmVyC9OxRKRUREpMQU52r2U1cSGLFrNfvjowDwqlSNxW2eYOehzAJX1EvZoFAqIiIiJepOVrOnZmZTwc6Gj4/vZ/LBjaRkZQIw/iE/3vXtjYu9Iz3qomH2e4BCqYiIiJSoaf5ebDl6Ic/FTnkNs+faPiotGYe6J8lwNm2EX9OpEp89Moheno0snqVAWrYplIqIiEiJylnNfquN6+GmU5oqx4PXCTL+3gi/UnotdvcdQ8OqVa31KlKCFEpFRESkxBV2NfucHac4fCERPE6B23lTYbYt/OlF0qWafLb3PHMCFErvRdqnVERERO6qgobZPzr0G3iFXg+kV6vAqdZwqRZgYOnB6LvTSLnr1FMqIiIiVpeWlckrod9xuVYYGIBrBjhfH/6qg6nApCjbR0nZolAqIiIiVvXbxbMM/3kVv186Z8qfqRX/3gjfxaLu7Z7SJKWfQqmIiIhYRfa1a8w//DOvhW8j81o2Bgy0cWrCfw+75toI/0Z3ckqTlG4KpSIiInLX/ZH0FyN3r2H3+T8AqOfixvKOQ2hSuQ4dY/YWevsouXcolIqIiMhdYzQaWXbqIC/sDyY5Kx2AMQ3b8F6bPlR2qABQ6O2j5N6iUCoiIiJ3RXxaMuP2fM230b8DUL1CRT5pP4i+9zfJVa+w20fJvUWhVERERErcpujDPL1nHRfSkgHo7dmITx4ZRE2nSgXep0BafhQ5lGZkZBASEsLvv//OlStXeOutt/j9999xcnKiQQPN8xAREZHrkjLTmHxgE5+e+C8AFe0ceL9tX8Y2bIPBYLjF3VKeFCmUhoaGMnnyZOLj4zEajRgMBt566y22b9/Oxx9/zNSpUxk9enRJtVVERETKkD3n/yBw9xpOJ/0FQPsa9VjecTANKlezcsukNCr0iU5nzpxh3LhxJCYm8sQTT/Doo4+ar3l5eeHs7My8efPYt29fiTRURERESrfUzGwAMrKzeDVsK49+9yGnk/7C3saW2a16susfExRIJV+F7in98MMPyczMZOXKlTRt2pTFixeze/duAAICAnjwwQd58sknWbZsGe3atSuxBouIiEjpkZiSwZwdp/j8YAzxyRm4uWVgf/9xLmRdBKCRa01WPDqUFvd5WLmlUtoVOpTu3buX7t2707Rp0zyvP/jgg3Tv3p39+/cXW+NERESk9EpMyaDjkpw9RY1wXxyJNU9DlhGACQ92YH7bXlSws7duQ6VMKHQovXTpEu7u7gXWqV69OomJiXfcKBERESkdUjOzccpnBfycHadMgdQ+DTyOg8sl04UMR4h7iErVH1IglUIrdCitVq0akZGRBdY5ceIE1approiIiEhZdvOQfHUXB0b7ejLN3yvX5vWfHYiGKufB/STYmuaTcqkGnG0I1+xYejCaOQE+VnoLKWsKvdDpkUce4eeffyY0NDTP67/88gu//PKL5pOKiIiUYTlD8vN2RhKfnAFAfHIG83ZG0nHJXhJTTGWxyVf4q+pv4HnMFEiz7CC6EcT6wDU7831pfy9+ErmVQveUPvfcc3z//feMHj2a/v37ExcXB8D69ev57bff2LBhAxUqVGDcuHEl1lgREREpWeYh+TwcPpfE3B2RdG5uYMwva6HKFdOFJDeIewiyHHPVr+7ioM3vpdAKHUrr1KnDJ598wv/93/+xdu1ac/lrr72G0WjEzc2NBQsWUK9evZJop4iIiNwFSw/E5H/RkM3CyO+ZGx8LgB22ZJ19AC7WBiw3wh/jW7eEWin3oiJtnt+iRQt+/PFHduzYQUREBJcvX6ZixYo0atSIxx57DCcnpztu0OHDh3nyySf59NNPLaYCBAYGcuDAAYt7DAYDy5cvx9fX11wWExPDu+++S2hoKGlpaTRv3pwpU6bQqFEji/uPHj3K/PnziYiIwGg04ufnx9SpU/H09Lzj9xERESkrUjOzSbiakfdFpytQ5xhpjqkA+FbzZLHvE4z58iSHsexZbVyrEi/766RHKbwiHzNqb29Pjx496NGjR7E3JiEhgUmTJnHt2rU8r588eRIvLy8ef/xxi2seHtf3Pzt//jxDhgwhJSWFPn36YGdnx8aNGxk2bBirV6/G29vbXPfYsWMMGzYMR0dH+vbtS2pqKhs3biQsLIwNGzZQs2bNYn9PERGR0sjJ3pZqFR1uCqbXoEY0VI8ydYYaDcxo8RivNuuKvY0tuydWZ+6OSJYejDYvihrjW5eX/RvkWhQlcitFDqUXL14kNjaW9PT0fOvc2GNZWKdOnWLChAnExMTkeRZuQkICiYmJ9O/fn6CgoAKftWDBAi5evMjKlStp0aIFAIMHD2bQoEHMmjWLL7/80lx35syZGI1G1q5da+4Z7dWrF6NHj+a9995jzpw5RX4XERGRsmpMG0/m7fx7tx2HFKhzDJz/7glNdyKw5mO83uL6qY5uzg7MCfBhToAPaZnZmkMqt63QofTixYtMmzbNfIpTQY4ePVqkRixZsoSPP/4YGxsbWrVqRXh4uEWdkydPAqZN+guSnJzM1q1badu2rTmQguko1N69e7Nu3TpiYmLw9PTk9OnThIaG8sQTT+Qaqvfz86N9+/Zs27aN119/vVimJYiIiJQF0/y92Hz0PEcyjkOt02Dz9+jlX+74GJvxfqBfvvcqkMqdKHQofeedd9i1axdVq1bFx8eHChUqFFsjli1bRqNGjZg5cybfffddnqH0+PHjGAwGGjZsWOCzIiIiyMzMpHXr1hbXfH19Wbt2LQcPHsTT05OwsDAMBkO+dffu3cuhQ4do27bt7b+ciIhIGZJKKrWanODIuVOmgkwHqvzVmGcfbqkheSlRhQ6le/bsoWHDhqxdu7bYew7ff/99HnnkkQLr5PSUhoWF8dprr/HHH39QtWpV+vXrx7PPPouDg+kPSXR0NAaDgbp1LVf85cw7jYqKAkyLoYB86xqNRqKjoxVKRUSkXFj3x2+M3/s1iRmmxUyD6jXlPd9+eLhUtnLLpDwo9Ob5SUlJdO7cuUSGsm8VSMF0WpTRaGTJkiU8/PDDDBo0CCcnJz788EMmTJiA0Wg6Z/fy5csAVK5s+QeoUqVKgGmIH0xHp96qblJS3nu1iYiI3Csupacy/OdVPPnTlyRmpFLFoQIrHh3KV51HKJDKXVPontJGjRqZexitwdnZmUaNGvHxxx+bjzLNysrin//8Jzt27ODrr79m0KBBZGZmAph7Tm9kb286fzcjI8N8f2HrioiI3CtuPM9+x9mTjNy9htgUU6eOf20vlnUYjKeLqzWbKOVQoUPpxIkTeeaZZ9i6dSs9e/YsyTbl6YsvvrAos7Oz49VXXyUkJITvvvuOQYMGmee65oTTG+WU5fT2FqVuYSUmJpp7YHOcO3euSM8QEREpbjefZ1+tki31vM8TmnoYAEdbO+a06skLjTpgYyj0QKpIkcXExFhkL1dX18KH0vbt2/P0008zZcoUFi5cSN26dXF0dLSoZzAYWLRo0Z23uJA8PDyoUqUKsbGm0yVyhuJzhuhvlDMUnzM0X5S6hbVixQoWL15cpHtERERKUs559ubjQyskkVDzGAmpKQA0dXVnVeehNHarZcVWSnkxatQoi7KgoKDCh9KQkBA++eQTjEYjUVFR+Q7l57XH6J1KSUnhxIkTVKlShfr161tcT09PNwfk+vXrYzQazSH1RjllOc+oV6+euW6zZs0s6hoMhjw/ryDDhw8nICAgV9m5c+fy/AJERETuhuvn2RuhWgzUOAM2RjAC8XXpXs1fgVTummXLllGrVu7/3orUU7pkyRKMRiNjxoyhTZs2ODs7F3sj83PmzBkGDx5M586d+c9//pPr2uHDh0lLS6NJkyaAae6ro6MjoaGhjBs3LlfdAwcOYDAYzAG0VatWAISGhtKrVy+Lug4ODjRu3LhIbXVzc8PNzS1XWc78VBEREWtYeiAG7FNNG+FXvGIqzKgAsd6QUoUvUuJ4p3cT6zZSyg1PT0/q1KljUV7oUBoZGUnPnj156aWXirVhheHj44Onpye7d+8mLCzMHCZTUlKYNWsWBoOBp556CjAtiOrWrRvbtm0jNDTUvAfpyZMn2bx5M35+fuaN8j09PWnevDnBwcEMHz6cBg1MZ/Tu27eP/fv3M3DgwDwXQYmIiJQVKRlZJDhEQd1TYPv3RvgXa8G5BnDNFAPikzN0GpNYXaFDqYuLi9XOgTcYDLz55puMHz+eUaNG0bNnTypVqsRPP/1EXFwc48ePp3nz5ub6kydPZs+ePYwdO5Y+ffrg6OhIcHCweWHUjV599VUCAwMZMmQIffr0ITU1lc2bN1OjRg1eeOGFu/2qIiIixeZ8ahLP7FkHHidMBVn2EPcgJFXLVa+6i4MCqVhdoZfXderUiV27dpm3Ubrb2rVrx6pVq3jkkUfYsWMH69evx83NjXfeeYdJkyblquvh4cGaNWvo0KED27ZtY9OmTbRo0YIVK1ZYnAjVtGlTli9fTuPGjVm/fj0//fQT/v7+rFixgho1atzNVxQREcklNTP7tu8Njvqdh799l00xR0wFV+6Dk60tAinAGF/LQ2RE7jaDMWfX+VtISEjgySefpH79+jz99NM88MADVKxYMc+6Li4uxdrIsi42NpauXbsSEhKS5xwKERGRHDdv3VTdxYHRvp5M8/cq1BGfSZlpTPrvRpaePACAi50jb7foxX++S+fIOcvdZhrXqsTuie11fKiUuFvloUIP3w8bNoz09HT27t3L3r17861nMBg4cuTI7bVWRESkHLPYugnTfM95OyPZcvRCgeExNTObsIvRBO5azR/JFwHoULM+yzsOpn6l+xj+QAZzd0Sy9GC0OeyO8a2r8+yl1Ch0KM3MzMTR0ZHatWuXZHtERETuaTeepnSz61s3WTp8Lom5OyKZE+BjLsvpVV16MIqEiidM2z0ZwN7Glrda9ODFJp2xtTHN1HNzdmBOgA9zAny0qElKpUKH0h07dpRkO0RERO5ZhR2SX3ogpsDnLD0YbQ6l5l7VxHOmrZ6c/h6aT6uIZ2pLxnl1MAfSmymQSmmkc8RERERKUE54nLczkvjkDOD6kHzHJXtJTDGVpWZmk3A1o8Bn5WzdBDA75CSHM49AgzBTIDUCCXUgsiWn42yYuyOyRN9LpLjl21MaEhLCAw88YD7RKCQkpNAP7dq16523TERE5B5Q2CF5J3tbqlV0KDCY5mzdFJ2cyPsx30LtRNOFDEeIewiuXj+85cZeVZGyIN9QOnHiRIKCgggKCjL/XNgjRI8ePVo8rRMRESnjijIkP6aNJ/N25t/DObq1Jysiw5i4bwOZTummwsSa8KeXeSP8HNoQX8qafENp//798fG5/jesfv36lci59iIiIveqogzJV7C3ZZq/F1uOXsizZ/Wh2o4cdzrAvF2/A2DItscY1xCuVM/zudoQX8qafEPp7Nmzc/08Z86cEm+MiIjIvaQoQ/JgWiG/e2J7i62bOjezYXf6XoJjTGH1cY+HeCC1BR8e/TPf52pDfClrCr3Q6ZVXXrnlvNJvv/2WUaNG3WmbRERE7hlj2ngWfP2m8JizddOFN3rw18xuDHr8Kusuf8+5tCScbO35sN0Atj72NDMfa0rjWpXyfGbjWpV42b9Bsb2DyN1Q6FD6zTffcOzYsQLrhIeHExYWdseNEhERuVdM8/e6rfB4ID6adls/4MNjpgNr2lTz5H99J/Ocd3sMBoO5V/XlLl5UdzFtK1XdxYGXu3jphCYpk/Idvl++fDnffPNNrrLVq1ezffv2POtnZGTwxx9/4O7uXrwtFBERKQPy2xQ/vyH5/E5TyryWzdu/hfDWb9vJNl7D1mDD9ObdeLVpV+xsbC2erQ3x5V6RbygNCAhg4cKFXL16FTAdH5qQkEBCQkK+D3N0dGTSpEnF30oREZFSqLCb4hc2PJ64HM+IXas4kGBasf9g5eqseHQIvhEjmekAACAASURBVNVvPT9UgVTKunxDadWqVfnxxx9JTU3FaDTSrVs3Ro4cSWBgoEVdg8GAnZ0dVatWxc6u0IdEiYiIlFm3e059XuHRaDTy72N7efHgZlKzMwGY6N2eeb4BONtpGF7KhwITZNWqVc3/HhQURNu2bfHw8CjxRomIiJR2RT2nPj9nUy4z9pe1bIs7DkBtp8os7fAkj9fxLtb2ipR2he7WzNlEX0RERIq2KX5+vj7zG+P3rudiegoAg+o15d/tBnJfhYrF1k6RskJj7SIiIkVU1E3xb3Y5I5Xn93/Ll5GmHWuqOFRgid8Ahj7QQgfVSLmlUCoiIlJERd0U/0Y//XmKwN1riLl6CYAutRqwrONg6rq4WdQVKU8KvU+piIiIXFfUTfHTsjJ58cAm/Ld9RMzVSzja2rGgTR+2Pz5egVQE9ZSKiIjcloLOqb95U/zfLp5l+M+r+P3SOQCaVXVnxaNDaOJW+661V6S0UygVERG5DYXZFD/72jXmH/6Z18K3kXktGwMGXn64C2+06I6Drf4X/P/Zu/O4KMv9/+OvYRl2ARXFEBTFlWNpiruVWGYpamVlLh3Tsr5pm9XROm3nlKXmsX6nOh2tzFOmmW2amlZqZlkK2mKIqbiAGgIKyuoMw/z+GBlFFgcFhoH38/HwkXPf19zzmccV9O667+u6RM6lnwgREZGLVNmi+AdyjvPXzR+y+dgBAFr7B/P+VWPo3zzSWeWK1GlVCqWHDh1i+fLlHD16FLPZjNVqLdPGYDDw2muvVVuBIiIirqAkkFqtVhbti+fBn1aQW3QagIntevJKz+E0Mno7s0SROs3hUPr7778zfvx4CgsLyw2jJbSUhYiINFQZhbnc+8PHfJbyOwBNvfx4q9+tjGz1FydXJlL3ORxKX3vtNQoKChgxYgTXXXcdAQEBCqAiIiJnrE7dxaQflnOswDbxaVh4J97udxvNfQKcXJmIa3A4lO7YsYPevXsze/bsmqxHRETEpeSaT/NY/BfM/+MnAPw8jLzSczh3t++lwRuRKnA4lBYVFdGlS5earEVERMSl/JR+iPHfLWVfTiYAvUNa8f5VdxDVqKmTKxNxPQ6H0vbt27N///6arEVERKTGFZgt+JSz01JVmIstPP/L18z8bT3FViseBjee7TqYGZcPxMPt0q4t0lA5HEr/+te/8thjj/HTTz/Ru3fvmqxJRESkWmXlm5i1YR/vxqfa1xO9KyacGbFRBPsaq3St3dnpjPtuCduPHwagY2AzFl81hu5NW9ZE6SINhsOh1GQy0aVLFyZOnEiPHj1o06YNXl5eZdoZDAZmzJhRrUWKiIhcrKx8EwPe2FJq56WMXBNzNiazOimdzVP6OhRMrVYrbyT9wOMJqyi0FAHwQKf+zOpxI74eVQu2IlKWw6H03KC5bds2tm3bVm47hVIREalLZm3YV+5WoACJaTnM3pDMrGGdKr3GkbyTTPx+GV8d3QPAZb6NeLf/7QwO61Dt9Yo0VA6H0pdeeqkm6xAREakRC7elVn4+PqXCUFpgtvDF4Z3ct+UTskwFANzW+gre7HsLjb18q71WkYbM4VB600031WQdIiIi1a7AbCEzz1Rpm4xcU6ktQkueP31n+36ON9oFQekANPL05j99bmZMm25a6kmkBlRpm9ESycnJ/P777xQUFBAcHEyHDh1o3bp1NZcmIiJyaXw83WnqZ6w0mIb4G0sF0gFvbCExJwXC/gCjbZtQcoNoburOjS3+okAqUkOqFEqPHj3K9OnTSUhIKHOue/fuzJ49m7CwsGorTkRE5FJN7BnOnI3JFZ+PibD//YX1u0nkF4i0zayn2ADH2sDxMPZS5NDzpyJycdwcbZidnc24ceOIj48nPDycESNGMHnyZG6//XZatWpFQkICd955J7m5uTVZr4iISJXMiI0iOrT8rT6jQwOYHtsWgF9PHOX/Hf0Emp4JpAV+kNwdjrcEbKOjC+NTaqNkkQbJ4ZHSt956i6NHj3LPPffw0EMP4eFR+q2vvPIK8+fPZ+HChTz44IPVXqiIiMjFCPY1snlKX2ZvSGZhfIp9ndKJMRFMj21LI28P5uzcyFM71mIxWsAKZIZDemuwlh67Of/5UxGpPg6H0vXr1xMdHc2jjz5a7vlHHnmEzZs389VXXymUiohInRLsa2TWsE7MGtapVKg8mHOCEWuXsvnYAQDczN4Up3aA/KByr3Pu86ciUr0cvn1/9OhRevToUWmbmJgYjhw5cslFiYiI1BRvT3esViuL9sZz+Yp/2QPpXe1ieCB0VIWBFEo/fyoi1cvhkVIvLy+ysrIqbZOVlVXmtr6IiEhdklmYx71bPubTQzsBaOrlx4J+o7ipVRey8k1880d2uYvtn/v8qYhUP4cTZOfOnfn22285duwYzZs3L3P+zz//ZOPGjXTu3LlaCxQREakuXx5OYuL3H5FWYAudQ1t24u1+txLq2wi48POnjmxHKiIXx+FQOnbsWB588EEmTZrEE088Qc+ePfH09OTUqVNs3bqVuXPnkpubyx133FGT9YqIiFRZnvk0jyes4s3dPwLg6+HJvJjhTO7Qu8y6oxU9fyoiNcvhUDp48GDGjBnDkiVLuPvuu3Fzc8NoNFJYWAiA1Wpl7NixDBkypMaKFRERqaptGSmM/24pe05lANArJIL3B9xBu8CQC75XgVSk9lTpAdBnnnmG3r17s2zZMhITE8nNzSUwMJDo6Ghuv/12Bg8eXFN1ioiIVElRsYWZv67n+V+/wWItxt3gxjNdr+XJywfh4aawKVLXVHlW0uDBgxU+RUSkTtt7MoNx3y1hW2YqAO0aNWXxVWPoGaLZ8yJ1labKi4hIvWG1Wlnwx09Mi19JfpEZgP/r2IeXewzDz9PLydWJSGUqDKU33XQTo0eP5vbbb7e/doTBYODTTz+tnupEREQclJZ/irt/WM7qw0kAhPoEsLD/bdzQUnvVi7iCCkNpUlISGRkZpV474vxZjCIiIjVt2f7fmPrTJ2SezgPg5lZdmN93FE29/ZxcmYg4qsJQun79eho1alTqtYiISF2RlW/iH98kMf/gegoDjgJgNHjySswI/q9zLw2SiLiYCkNpWFhYqdcGg4FGjRrh7+9f4cXS09P5448/yrxXRESkqgrMFnwqWJIpK99E9/mrOOC7AwJsSxOS1wjT4Y78J6OQOyLNWuhexMW4Odpw0KBB/O9//6u0zeLFi3n44YcvuSgREWmYsvJNTF+1i2bPrsN3xhqaPbuO6at2kZVvsrcxWYq48YsPORC4BYyFUGyAtEg40BXMPiSm5TB7Q7ITv4WIXIwKR0p37txJenq6/bXVamX//v0V3sY3mUxs2LCB4uLi6q9SRETqvax8EwPe2FJq3/mMXBNzNiazOimdzVP6kmbKYtx3S9iRfwQMQKEvHO4IhQGlrrUwPoVZwzTBScSVVBhKMzIymDJliv2ZHIPBwJo1a1izZk2FF7NarQwaNKj6qxQRkXpv1oZ9pQLpuRLTTnHrqpX8UJhAoaXIdjAzDI61AWvZm34ZuSZtESriYioMpbGxsdxzzz1kZmYC8Nlnn9GxY0c6dSr//zw9PT1p0aIFY8eOrZlKRUSkXlu4LbX8Ex6noeUfrM/LAiDMN5Cc5LacOh5QfnsgxN+oQCriYipdPP/RRx+1//2zzz7j2muvZerUqTVelIiINCwFZguZeaayJxplwGV7wMM2OnprqyuY3+8WZn19kDkbK35udGKMdm4ScTUO7+i0e/fumqxDREQaMB9Pd5r6Gc8GU7ciuGwvBJ2Z22BxJ+BEJz66azwAM2KjWJ2UXu7t/ujQAKbHtq2t0kWkmjg8+/5cBQUF5Obm2v/k5ORw/Phx9u3bx3//+9/qrlFERBqAiT3DbX/xzYaohLOBNDcI9vXg/s697G2DfY1sntKX6QOjCPG3Lf0U4m9k+sAoNk/pq+WgRFyQwyOlFouFl156iU8//ZSCgoJK2953332XXJiIiDQsj1zdmncOfctxn/22mfXFBjgWCcdbEh3aqMzoZ7CvkVnDOjFrWCdNahKpBxwOpYsWLWLx4sUANG3alBMnThAQEICnpycnTpyguLiYxo0bM2HChJqqVURE6qnfs/5k3HdLOe5r25nJ3eSP5VAHQjwbM3FgBNNj21Y6+qlAKuL6HA6lq1evxsfHh2XLltG+fXvGjh1LREQEL730EhkZGTz99NNs3ryZ3r1712S9IiJSjxRbi/l/u77nie1rOG0pwoCBx/5yNc9fOQRrsUFhU6QBcfiZ0oMHDzJo0CDat28PwF/+8hd27NgBQEhICK+88grBwcEsWrSoRgoVEZH6JTU3m+vWLWDatpWcthQR7hfEhiH3MidmGF7uHgqkIg2MwyOlJpOp1J72rVq1IjU1ldOnT+Pl5YWPjw/XXHMNCQkJNVKoiIjUHx/u/5n/+/FTsk22OQpj21zJ671vIsjLx8mViYizOBxKg4ODOXnypP11WFgYVquVAwcO0LFjRwAaN27MsWPHqr9KERGpF7JPF3Dflk9YdvAXAIKMPvy3zy3c3qarkysTEWdz+PZ9ly5d2LhxIzk5tjXh2rZti9VqZfv27fY2e/fuxc/Pr/qrFBERl5aVb2L0p+tp8t5MeyBt5dmCzdc/qEAqIkAVQuno0aM5duwYI0aMYNu2bbRs2ZLo6GheffVVli9fziuvvMKmTZsq3IZUREQaprScfNq9+zbLsr+k2KPQttTTn2059HM7Rr+bSFZ+OTs5iUiD43Aoveqqq5g2bRrp6ekcP34cgGnTplFQUMAzzzzD/PnzMRqNPPDAA5dUUGJiItHR0fz4449lzp04cYKnnnqKq6++mm7dujFmzJhy2wGkpqby0EMP0a9fP7p3786kSZPYtWtXuW2TkpK4++676dWrFz179uTBBx8kNbWCPZhFRMRhO0/8yeWfvcJx3zNrjxb4QXJ3ON4SMJCYlsPsDRVvFyoiDYfDz5QCTJ48mVGjRuHubpsR2a9fP5YvX86KFSvw8vIiLi6OqKioiy4mMzOThx9+mOLi4jLn8vLyuPPOOzl48CBxcXEEBQWxatUqJk2axIIFC+jfv7+97bFjx7jjjjvIz89n+PDheHh4sHLlSsaOHcvSpUvtz8CCbfvUsWPH4uXlxYgRIygoKGDlypVs376dTz/9lObNm1/09xERaSgKzBZ8zpktX2wt5tXEzTyxfQ2mYgtYgcxwSG8N1tLjIQvjU5g1THfZRBq6Ku3o5O7uTuPGjUsd79SpU6lb9gcPHqR169ZVLmTfvn3cf//9pKamYjAYypx/5513SE5OZu7cuQwdOhSASZMmMXLkSP75z3+ydu1a3Nxsv+jmzZvHiRMn+OCDD+jWrRtge/zg1ltvZebMmbz//vv2677wwgtYrVY++ugjwsNtW9wNHTqUu+66i1deeYVZs2ZV+buIiDQEWfkmZm3Yx7vxqWTkmgjxN3JXTDjje4fwUMInbPhzn62hyQsOd4T8oHKvk5Fr0o5MIuL47fuxY8eSlpZWaZtly5Zx0003VbmIN954g1tuuYWMjAy6d+9ebpuS0FgSSMG2s9T48eNJTU1l69atAOTm5rJmzRp69eplD6QAUVFRxMXFkZCQYL81v3//fhISEhg6dKg9kAL07t2bvn37snbt2gtuqSoi0hBl5ZsY8MYW5mxMJiPX9kxoRq6JOdt/5IoV8+yBdFzbK2l8tE+FgRRse9YrkIqIw6H0l19+YeTIkWzYsKHMuezsbKZOncpzzz2H2WyuchGLFi2ic+fOfPzxx/Tp06fM+ZSUFDIzM+nRo0eZczExMVitVvv6qDt37sRsNlfaNj4+HoDt27djMBgqbHv69Gl+++23Kn8fEZH6btaGfSSm5Zw94FYELZMgIoliNzNeBiMfXj2O968aw90xbSq91sSYiBquVkRcgcOhdMaMGeTl5TFlyhReeuklioqKANiyZQvDhw/nm2++ISoqio8++qjKRbz66qssXbqUtm3blns+JSUFgIiIsr+4Shb0P3TokL2twWBwqG3JiGlFba1Wq/2zRUTkrIXbzpkM6pcNUQkQlG57nRuEX0ov+1JPM2KjiA4NKPc60aEBTI8t/3e/iDQsDj9TOmHCBHr27Mm0adP43//+x/bt2+natStLlizBzc2N++67jylTpuDp6VnlIvr161fp+ZJF+wMCyv5SKzmWm5tbqm2jRo0u2DY7O/uCbUvWZRUREZsCs4XMPBMYiqHZQWiaaptZX2yAY23geBgnMNifEw32NbJ5Sl9mb0hmYXyK/fnTiTERTI9tS7Cv0dlfSUTqgCrNvu/cuTOff/45Tz31FKtWrSIxMZHg4GDefvttOnfuXFM12h8JMBrL/uIqCcEmk6nKbUtGex1pKyIiNj6e7gQFmchushN8bP+TT4GfbTLTaX+g7HOiwb5GZg3rxKxhnTSpSUTKVaVQCrB+/Xr72qDu7u5kZWUxf/58nnvuOYKDg6u9QABvb2/gbIg8V0kI9fHxKdW2vGdbL6Wto7KysuwjsCUuNEFMRKQuOn+ZJ7At9fR60g/ktNwGlCz11BLSI0st9VTZc6IKpCINW2pqapnsFRQU5HgozczM5Nlnn2XDhg14eHgwY8YMrr/+ev72t7+xbt06EhISeOaZZ7j++uurvfjAwECg/FvpJcdKbreX3IovuUVfXW0dtXjxYl5//fUqvUdEpK6oaJmnGbFRFFDAXZuX8dXRPQB4WLwpSmkPeaUHJPScqIhUZsKECWWOTZ061fFQOnToUE6ePEnbtm3517/+ZV+A/r333mPBggW89tprPPzww9xwww3Mmzev2goH7OueHj58uMy5kmORkZH2f1qtVofatm7d2t72iiuuKNPWYDDY2zpq3LhxDBs2rNSxtLS0cjtARKQuKVnm6dxZ9Rm5JuZsTGZp8q/kNt1Flsm2TN7oyK682DWO+d8f1XOiIlIlixYtIjQ0tNSxKo2Unjx5kjFjxjB9+nS8vLzsxw0GA/feey99+/blscce48svv6z2UNqiRQtatGjB9u3by5zbtm0bBoOBrl1tszw7d+6Ml5cXCQkJTJ48udy2JQG0ZE3UkrVKz29rNBqJjo6uUq3BwcFlHmO4mMlfIiK1rcwyT2Bb6qnFPlIbHQMTNPL05s0+NzOm7ZW29wwL1HOiIlIl4eHhtGzZssxxh5eEevPNN3nmmWdKBdJzdenShc8++4ybb7754qusRFxcHPv372flypX2Y+np6XzwwQdERETQq1cvAHx9fbn22mv54Ycf7GuXAuzdu5dVq1bRu3dv+0L54eHhdO3alRUrVpCcfHbv5R9//JGffvqJuLi4cidBiYjUR6WWeQLwPQlR2yH4GACehcH8NnKaPZCeS4FURC6VwyOlAwcOvGAbX19fZs6ceUkFVWTy5Ml8+eWXzJgxg++++46QkBBWrVpFdnY2L7/8cqm206ZN44cffmDSpEkMHz4cLy8vVqxYgYeHB08++WSptk8++SR33nknd9xxB8OHD6egoIBVq1bRrFkzHnzwwRr5LiIidY19mScAiqHZIQhJObvUU3przJnhNPcKdGaZIlKPVRhK33vvPbp27crll19uf+0Ig8HA+PHjq6e6c/j7+7NkyRLmzp3Lpk2bMJvNdO7cmXnz5hETE1OqbVhYGB9++CEvv/wya9euxc3NjW7dujFt2jTatWtXqu3ll1/Oe++9xyuvvMInn3yCr68vsbGxTJs2jWbNmlX79xARqYt8PN1p6mck05wNLXeD75nb+IW+tqWeCgO0HaiI1CiD1Wq1lneiY8eOTJ06lalTp9pfGwyGSi9mtVoxGAwkJSVVf6Uu7PDhwwwaNIj169eX+wyFiIizWa1Whnz8GV+d+gncim0Hj18GaW3Aagui0wdGMWtYJydWKSKu7EJ5qMKR0qlTp9KzZ0/76ylTplwwlIqIiOvJKMzl7u+X81Vuom2mgdkIRzpAbmN7Gy3zJCI1rdJQeq4HHnigxosREZHatSY1iYk/fMSxAtvt+hvDOtG2sBsfHskgAy3zJCK1p8JQevToURo1aoS/v39t1iMiIrUgv8jE3+JX8cbuLQD4eRj5f71GMLFdTwwGA/8ejpZ5EpFaVeGSUIMGDeJ///tfbdYiIiK14OfjR+ix8lV7IO3ZNJyfhz/CpPa9Sj2mpUAqIrWpwlBqtVopbw7U66+/TufOnWu0KBERqX6W4mJm/7aBXqv+TdLJdNwMBp7peh3fD51Ku8AQZ5cnIg2cw+uUnquCCfsiIlJHpeRmcefmpWxK2w9Am4AmLL7qDvo0a+3cwkREzrioUCoiIq7jw/0/c9+Pn3DSVAjAXe1i+H+9RhDg6e3kykREzlIoFRGpRQVmCz619KzmKVMhU3/6jPeTtwMQbPRhQb9RjGp9Ra18vohIVSiUiojUsKx8E7M27OPd+FQycm3LLN0VE86M2KgaW2bph2MHGPfdEg7mZgEwqEU7Fg24nSbGgBr5PBGRS6VQKiJSg7LyTQx4YwuJaTn2Yxm5JuZsTGZ1Ujqbp/St1mBqLrbw/C9fM/O39RRbrRjd3Hmqy2ByjoRy5ZyttRaKRUSqqsLZ9yIiculmbdhXKpCeKzEth9kbkqvts/adyqT/6td5/tdvKLZa6RzUnG+uvZ9l6915+dv9ZOSagLOheMAbW8jKN1Xb54uIXIpKR0o/++wztm3bVurYkSNHALjzzjvLfY/BYND6piIiZyzcllr5+fiUS95P3mq18u7eeB7c+jl5RbaQ+UCn/szuMZTn1u69YCjWfvYiUhdUGkqPHDliD6HnOz+sljh34WURkYaswGwhM6/ykciMXNMl7Zx0vDCPe7d8zCeHdgLQ3CeAd/vfxg0tbUGzNkKxiEh1qDCUvvfee7VZh4hIvePj6U5TP2OlwTTE33jRgXT90b3cuXkpR/NPARAX3pm3+91KMx/bZKbaCMUiItWlwlDas2fP2qxDRKRemtgznDkbK35udGJMRJWvedpSxNM71jL3901YseLj7sm8nnHc26FPqbtVNR2KRUSqkyY6iYjUoBmxUUSHlr8MU3RoANNj21bperuz0+mz6jVe/v1brFjp1jiMLTc+yH0d+5b7+NTEnuGVXu9iQrGISE1QKBURqUHBvkY2T+nL9IFRhPjbll8K8TcyfWBUlZaDslqt/Hf3Fq5c+Qo/nziCAQM9fbqQuqMj3V5KoNmz65i+aleZ2fTVHYpFRGqK1ikVEalhwb5GZg3rxKxhnS7q+c2Mwlwmff8RX6TuAqCFTyOMaZ3Z9rsXUGRrU8HapyWhePaGZBbGp9jXKZ0YE8H02LZap1RE6gyFUhGRWlTVQPrVkT/46+YPSSuwLet0U8RfaJl3Oa+llr8ySnnLPF1qKBYRqQ26fS8iUgcVFpl5ZOsKrv/qLdIKcvD18OTtfrfySexfWZqQUel7F8anVHhOgVRE6iqNlIqI1DGJWWmM2fQBv2X9CUCPpi354KqxtA8M0TJPIlJvKZSKiNQRVquVN3dv4dH4Lyi0FGHAwPQuA/lHt8EY3W2/rrXMk4jUVwqlIiJ1wPmTmVr6BvL+VXdwTYuoMm1rYu1TERFnUygVEXGyr4/s4c7NS+2TmW5p1YUF/W6lsZdvue1nxEaxOim93D3ttcyTiLgqhVIREScxWYr4+44vmfv7JgB8PTz5d6+RTGzXs9yF8EtomScRqY8USkVELlGB2YJPFZ/h/ONkOmM2fcCO47alna5sEsaSq8fSIbCZQ+/XMk8iUt8olIqIXISsfBOzNuzj3fhU+0jlXTHhzIiNqnSk0mq18s7ebTy09XPyi8wAPP6Xa3jhyiH2yUxVpUAqIvWBQqmISBVl5ZsY8MaWUs90VrSj0rlOnM5n8g/L+eTQTsC2M9N7V43m2sva11rtIiJ1lRbPFxGpolkb9pU7yQjO7qh0vk1pyVzx+b/sgXR4eDS/jXxUgVRE5AyFUhGRKlq4LbXy8+fsqFRUbOGZHWuJXftfDuefxNvdg//0uZnPB02gqbdfDVcqIuI6dPteRKQKqrKjUlrhScZ+t4Qt6QcB6BLcgqVXjyU6ONThz6rqBCoREVelUCoiUgWO7qi08vBOJm/5mJOmQgCmdurHnB7D8PHwrPT6FzuBSkTE1en2vYhIFU3sGV7xSYOFFh0Pcfu3izlpKqSJly8rBt3Fa71vciiQDnhjC3M2JpORawu9JROoBryxhaz8ykdoRURcmUKpiEg5CsyWCs/NiI0iOjSg7AnvHIwdfua3wj0ADAxty68jHmV4RLRDn3kxE6hEROoLhVIRkTOy8k1MX7WLZs+uw3fGGpo9u47pq3aVGaEs2VFp+sAoQvyNgBW/y/7EPeoXTB55uBvceLH7DXx9/b2E+QU6/PlVmUAlIlLf6JlSERGqvvZoyY5K0wa15K/fLWPtUdvoaKR/Y5ZcPZbezVpV6fOrMoFKi+WLSH2kkVIRES7u1vk3R/dwxYp5rD26G4A72nTj5xGPVDmQwtkJVJUJ8TcqkIpIvaVQKiJC1W6dm4stPLl9DYPXvUVaQQ5+HkYW9b+dD64aQ6DR56JrqHQCFTAxJuKiry0iUtfp9r2INHhVXXt0zKYP+DHjEADdGofx4TXjaB8Ycsl1zIiNYnVSerkjttGhAUyPbXvJnyEiUldppFREGjxHb52vPpJI15Xz7IH0oc4D+HHYA9USSKG8CVS2z50+MKrMM60iIvWNRkpFRLDdOp+zsYIllwwWwjqmMmrj1wA09vLl3f63O7zUU1WUTKCaNayTJjWJSIOikVIRESpZe9QrD68Ov/JLoW0y04Dmkfw6YlqNBNLzKZCKSEOiUCoiQvlrj/qHpuPR7mdOe+TgZjDwbNfr2DDkPlr6BTm7XBGRekehVETkjJJb53v/fhW3DM0mt2kSRVi4zLcR66+/l+e6XY+Hm0YvRURqgp4pFRE5R3xGCrd/u5gDuScAGBbeiXf7bwVQ7AAAIABJREFUj6apt5+TKxMRqd8USkVEAKvVyr93fc/jCaswF1vwdHNnTo+hPNR5AAaDwdnliYjUewqlItLgZZ3OZ+L3H/F5yu8AtAlowrJrxtGjaeWL2YuISPVRKBWRBm1rxiFu/3Yxh3KzABjV+nLe7nfrJe3MJCIiVadQKiINktVqZV7iJmYkrKHIWoyXuwev9BzOfR366Ha9iIgTKJSKSINzvDCPCd9/yKrUJADaNWrKR9eMp2uTMCdXJiLScCmUikiDsuXYQUZvWkxqXjYAd7Tpxvy+txDg6e3kykREGjaFUhFpEIqtxby881v+vmMtFmsx3u4e/LvXSO5u30u360VE6gCFUhGp944X5nHn5qWsOWzbKrRDYAgfXTOeyxtf5uTKRESkhEKpiNRrWzMOcdvG90k5c7t+fNvu/KfPzfh7ejm5MhEROZdCqYjUS1arlTeSfmBa/BeYiy14u3vweu+bmNiup27Xi4jUQQqlIlLv5JgLufv75Xx08FcA2gY04eOBd2p2vYhIHaZQKiL1yu9ZfzJq43v8cTIDgJtbdWFh/9u0GL6ISB2nUCoiLq3AbMHH0x2A9/YlcN+WTyiwmPEwuDEnZhgPa+96ERGXoFAqIi4nK9/ErA37eDc+lYxcE00D3Lmsw2F+K9wDQEvfQJZdM56+zVs7t1AREXGYQqmIuJSsfBMD3thCYlqO7YCxgMxmu8gszAVgYGg7lg0cS4i3vxOrFBGRqlIoFRGXMmvDvrOBNCATWu4GdwtYgfRW9GjaX4FURMQFuTm7ABGRqli4LRWwQrMD0CrRFkiLPOFgF8hozaKEw84uUURELoJGSkXEZRSYLWQW5kGrJAjIsh3MD4CUaCiyLYafkWui0GzB+8zkJxERcQ0uGUqfeOIJPvvss3LPzZo1i5EjRwJw4sQJ5s2bx+bNmzl16hSdOnXigQceoE+fPmXel5qayty5c0lISKCwsJCuXbvy6KOP0rlz5xr9LiLiuKSTf+IWtYNiz0LbgeOXQVpbsJ696RPib1QgFRFxQS4ZSvfu3UuzZs24/fbbsVqtpc517NgRgLy8PO68804OHjxIXFwcQUFBrFq1ikmTJrFgwQL69+9vf8+xY8e44447yM/PZ/jw4Xh4eLBy5UrGjh3L0qVL7dcUEef539547vvxE4o9i6DYAEfbQ3ZomXYTYyIqvMa5y0eJiEjd4nKh1Gq1kpyczFVXXcWUKVMqbPfOO++QnJzM3LlzGTp0KACTJk1i5MiR/POf/2Tt2rW4udlGV+bNm8eJEyf44IMP6NatGwCjR4/m1ltvZebMmbz//vs1/8VEpFwmSxGPbFvJf3ZvASDcNwjPI39hf3bZcBkdGsD02Laljp2/fFSIv5G7YsKZERtFsK+xVr6DiIhcmMtNdEpNTaWgoIB27dpV2u6jjz4iPDzcHkgBmjZtyvjx40lNTWXr1q0A5ObmsmbNGnr16mUPpABRUVHExcWRkJBAampqzXwZEalQgdnCkbyTXPPlm/ZAeu1l7dgx4hES7ruR6QOjCPG3hcoQfyPTB0axeUrfUkGzZPmoORuTycg1AbZnTudsTGbAG1vIyjfV/hcTEZFyudxI6Z49ezAYDLRv377CNikpKWRmZnLzzTeXORcTE4PVaiUhIYE+ffqwc+dOzGYzPXr0KLft8uXLiY+PJzw8vFq/h4iUVWpUszgdQ6skrO624PjE5bE8320I7mfucMwa1olZwzpVOqmp1PJR50lMy2H2hmRmDetUM19GRESqxOVGSvfsse3Ysn//fkaPHk23bt0YMGAAL7zwArm5tsWzU1JSAIiIKPtsWVhYGACHDh2ytzUYDBW2tVqt9rYiUnPOjmruI8NrP0T+agukFnfCT3Xn8U7X2gPpuSqb1GRbPqpiC+NTLrluERGpHi4ZSq1WK/Pnz6d169aMHj2a5s2bs3jxYsaPH09hYSEnT54EICAgoMz7S46VBNiSto0aNbpgWxGpObM27CPx2EkI+wNaJIMBKPSF5CtJTfFn9obkKl2vwGwhM6/y2/Mly0eJiIjzudzte6PRSKtWrfjPf/5D27ZnJzT885//ZOnSpbz55ptERkba257P09MTAJPJ9h8rs9nscFsRuTSVzX5/a/teiPwFfM/cbj/ZFI50gGLbr6mF8SlVutXu4+lOUz9jpcFUy0eJiNQdLjdSOmfOHNatW1cqkAI89thjeHt7s3btWry9vQEoKioq8/6SEOrj4wNgb1tyvLK2IlJ1Wfkmpq/aRbNn1+E7Yw3Nnl3H9FW7Sk0y2vTnAbJabD0bSI+1htTO9kAKFzeqObFn5c+CV7Z8lIiI1C6XGymtiK+vL5GRkezZs4fAwEAAcnLKTnAoOVZya77ktn15t+jPb+uIrKwssrOzSx1LS0tz+P0i9UnJc6LnTjYqmf2+OimdzVP6svLIr0ze8jF4WsDiDoc7Qk7TMte6mFHNGbFRrE5KL3eyU3nLR4mISM1LTU0tMxgYFBTkWqHUZDKxe/dujEZjuQvaFxQUYDQa7bfvDx8uuwd2ybGSNpGRkVitVofaOmLx4sW8/vrrDrcXqc8qn/1+iutXLiG+4HcAAt38Obm3I5z2K7f9xYxqBvsa2TylL7M3JLMwPsW+TunEmAimx7bVOqUiIk4wYcKEMsemTp3qWqE0Pz+f2267jXbt2vHFF1+UOpeZmUlqaipXXnkloaGhtGjRgu3bt5e5xrZt2zAYDHTt2hWAzp074+XlRUJCApMnTy637RVXXOFwjePGjWPYsGGljqWlpZXbASL1XYWz393MEJ5EfIFt//rYFlEs6DWaEW//Uu2jmsG+RoeWjxIRkdqxaNEiQkNL78gXFBTkWs+UBgUF0bNnT/bt28fq1avtx4uKinj++eexWCyMHj0agLi4OPbv38/KlSvt7dLT0/nggw+IiIigV69egO22/7XXXssPP/xAQkKCve3evXtZtWoVvXv3rtIapcHBwURGRpb6ozVOpSGqcPa7Vx60/RkCbIH0/zr0Ze3ge2gbHMTmKX0dWhT/YimQiog4X3h4eJmsFBwcjMF6/ubxddzevXsZO3Ysubm5XHfddYSGhrJlyxb27dtHXFwcc+bMAWzPiN50000cOXKEG2+8kZCQEFatWkVWVhZvvfUWffr0sV/zyJEj3HLLLRQUFDB8+HC8vLxYsWIFVquVpUuXXnD3qAs5fPgwgwYNYv369bRs2fKSriXiSkKeWVc6mAYch5ZJ4G6BYgP+JzqR8/jEct+rUU0RkfrlQnnIpUZKAdq1a8fy5csZMmQIW7du5cMPPwTgqaeeYvbs2fZ2/v7+LFmyhLi4OL7//ns++ugjWrduzbvvvlsqkIJtkfwPP/yQ/v37s3btWr744gu6devG4sWLLzmQijRkZ2e/W6FpCkT8bgukRZ5w8AqmdOpT4XsVSEVEGhaXGyl1RRoplYYqK99Evzc2k+SxHYLSbQcL/CElmugmIdV2W15EROq+C+Uhl5roJCKuxWw4TUCHRDh+JpBmh9D0ZBcm9Y/U7HcRESlFoVRELklFuzT9nvUncd8s5GCubULTc10H87foWHyM+rUjIiJl6b8OIlJlWfkmZm3Yx7vxqfa1P++KCWdGbBTBvka+PJzE7d8uJsd8Gm93D97tfzuj23RzdtkiIlKHKZSKSJVUtkvTqqRjjLsOnvplDcVWK819AlgxaAK9Qlo5r2AREXEJCqUiUiUV79JUzC7DDp78+U8Armh8GSsH3UWEf3DtFigiIi5JoVREqqTcXZrczBCxC/yzARgeHs0HV4/B39OrlqsTERFX5XLrlIqI85S7S5Mx37ZD05lASkZLlgwYp0AqIiJVolAqIg7z8XSnqd85yzj5ZUObn8GrAKwGONKekLxO+Hl5Oq9IERFxSQqlIlJGgdlS4Tn7Lk1Bf0Lr38CjCIo84ODlkNWCiTERtVSliIjUJ3qmVESACy/zVOJvA9vwzqFvOe6733bgtA8c6gImH6JDA5ge29ZJ30BERFyZQqmIVLrM0+qkdPt2oHnm09z904f2QOpZ0BjzgY6E+PoxsV+EdmkSEZGLplAqIpUs8wSJaTnM3pDMAwMvI+6bhfx84ggAk9v35vU+N2GxgHc5OzqJiIhUhUKpiJS/zNM55v/6O+/nLedo/ikMGPhXzzge7jwAg8GAp55MFxGRaqBQKtLAlbvM07kCMskOTSI7vxg/DyNLrx5LXER07RUoIiINgkKpSANXssxT2WBqhaapEHoAgJa+gay6bhJXNL6s9osUEZF6TzfeROTsMk8lDMUQtsceSFt4NGVb3EMKpCIiUmMUSkWEGbFRRIcG2F64m23rjwanAdDodAviR0ylhW8jJ1YoIiL1nUKpiBDsa2TzlL5MHNAEt6ifwe8kAH18u7J//BTCGvk7uUIREanv9EypiADwXcYePspZTbHnaYxu7rzV71bujOrh7LJERKSBUCgVaeCsViszf13P0z+vBSDUJ4BPY/9Kn2atnVuYiIg0KAqlIg1Ynvk0d32/jOUHfwOgR9OWfB57F2F+gU6uTEREGhqFUpEG6lDuCUasX8SvJ44CMLbNlbzV71Z8PDydXJmIiDRECqUiDdB3acncsuE9Mk/n4WYwMLv7UB79y9UYDAZnlyYiIg2UQqlIA/Pf3Vt44KfPKbIWE2j05sOrxzGkZUdnlyUiIg2cQqlIA2GyFPHg1s+Z/8dPAHQIDGHFoLvoENjMyZWJiIgolIo0COkFOYza+B6bj9l2aLqxZUeWXD2WQKOPkysTERGxUSgVqee+S0vmjk0fcDT/FADTuwxk5pU34O6mvTNERKTuUCgVqaeKrcXM3rmRp3aspdhqxdfDk7f63sqYtlc6uzQREZEyFEpF6qGMwlzGf7eUdUf+AKBzUHOWDxxP56BQJ1cmIiJSPoVSkXrm/Nv1E6J68Hrvm3DTj7uIiNRh+q+UiIsrMFvw8XQvc7vex92Tl7sPJ+VAIJEvfEtGrokQfyN3xYQzIzaKYF+js0sXERGxUygVcUFZ+SZmbdjHu/GpZOSaaNIIGrXdxwHzEcB2u/6t3qOZvDiZxLRk+/syck3M2ZjM6qR0Nk/pq2AqIiJ1hqbfiriYrHwTA97YwpyNyWTkmsA3m+MtfrQH0jtaX8m2YQ+yYnsOiWk55V4jMS2H2RuSyz0nIiLiDAqlIi5m1oZ9Z8KmFZqmQOSv4GmCYjc43IGIvG74eXqxcFtqpddZGJ9SOwWLiIg4QKFUxMUs3JYKxgJbGA09AAag0BeSr4TsUBbGp1BgtpCZZ6r0Ohm5JgrNltopWkRE5AL0TKmIC8k9bSbTez+0OgBuxbaDWc3haDuwugO2sGkAmvoZKw2mIf5GvD3da6FqERGRC9NIqUgdVFDOCOYfJ9O5/pv50CLZFkjNRjgUDUc62gMpnA2bE3uGV/oZE2Miqr1uERGRi6WRUpE64vwZ9SXLNz1+TRsWHfiJp39eS6Gl6Ezj5pDWFiyeZa5TEjZnxEaxOim93MlO0aEBTI9tW6PfR0REpCoUSkXqgJIZ9ecGyIxcE3O2/MZrRz+lwDMbgMt8GzGv+0ie/+wEiZbKw2awr5HNU/oye0MyC+NT7EF3YkwE02PbajkoERGpUxRKReqAszPqS1ihaSo0O0iBmxWAu9rFMC9mOEFePgyeYnIobAb7Gpk1rBOzhnWi0GzRM6QiIlJnKZSK1AGllm/yyoOwP8D3TEg1exF4ojML77rd3uRiwqYCqYiI1GUKpSJOZl++ya0Imh2CxkfgzOgoJ0IhrS0niz0qDJ8KmyIiUh8olIo4mYc7+IWmkReUDB5nJjKZvOBoe8htDGj5JhERqf8USkWcxGq1suZwEo/FryKvabrtYLEbZIZDRnipZZ60fJOIiNR3CqUiTrDzxJ88Gv8FXx/dYz8WWNiSkwdbQpFXqbZavklERBoChVKRWnSsIIdndqzj7b1bKbbanhsd0DySeT2H09a3uZZvEhGRBkuhVKQWFBaZeXXXZl78bT055tMAtAlowpweQ7m5VRcMBgOAlm8SEZEGS6FUpAblmU/z9p5t/CtxE6l5tgXwG3l68/QV1/JA5/54uZf/I6hAKiIiDY1CqUgNOF6Yx+tJP/Ba0vccP50PgLvBjXs79Oa5boMJ8fZ3coUiIiJ1i0KpSDVKzc1mXuImFuz5ifwiMwBuuGHMCaXwzzCWH/DD/3gKM2Kj9JyoiIjIORRKRS5BgdmCj6c7SdnHmLNzI4uTd1BkLQbAz8OId05Ljh9qRuGZGfUZJhNzNiazOimdzVP6KpiKiIicoVAqcp6SoFmRrHwTszbs4934VDIsmRhDD2Pyy7Cfb+Lly0OdB5CR0pTXfjlc7jUS03KYvSGZWcM6VXv9IiIirkihVITzguaZ5Zjuigkvc5s9K99E3/98x+6C/RCSBn6nMJ0552nx4fkeg5ga3Qc/Ty9CPl1X6WcujE9RKBURETlDoVQavKx8EwPe2EJiWo79WEZu6dvsQT6e/JB+kPs3fMXuoGRoUnz2AoW+kBmBOTuErNDm+HX1OruffSUyck1a+klEROQMhVJp8GZt2FcqkJ4rMTOTm1Z9ylH3g+w9lWk76A4UGyCnCWSFntmf3rbOaMnop4+nO039jJUGU+1nLyIicpZCqTR4C7ellj5gKAb/ExD8JwScYFPeOecK/WxBNLsZWMpOUjp39HNiz3DmbEyu8HO1n72IiMhZbs4uQMSZ7LfZS4Joiz3Q4SdolQiNTtgGQC3uTG7fm/i4h2jyZx843rLcQAqlRz9nxEYRHRpQbjvtZy8iIlKaRkqlwTh/Vn3W6XzWHN6NsfVuTD6Z4G4p/YbcIMgKpWnxZcy/+0YAJvXMcXj0M9jXyOYpfbWfvYiIiAMUSqVeO39WfeNAC906mjH7ZbAl46BtTdFzN1fKD7A9K5rdDMw+AEwaGGk/PSM2itVJ6eU+g1re6Gewr1H72YuIiDhAoVRcWmVrimblm+j3xmaSTh0F/2xofpwTPrmszwPOPCfq6eZO/2Zt2L3Piz8P+8OZRe5LnB80L2X0U4FURESkYgqlUudUafH689YU9TEa2JqZwqa0ZN75fScpjY9B0+LSF7C4Q04ThodH897wWAKNPmTlmxwOmhr9FBERqX4KpVInVGXx+lJrihosZFiPMSdxD68f/RyL1ylOFxedvXDJVD6TN+Q0hlNNIT8QrG78mO1B4CjbLfqLDZoKpCIiItVDoVRqxYVus19o8fpgXyNFxRYe+yqexMJ9EJoDPmf+uFkByAc4MygaFdCUfYc8IS8Q8oLK3JYv+YzyAqiCpoiISO1TKJUa4+joZ/mL1xeDdz6JhWlcuyIZr4B8fjlxlAKLGVqW82GFvpAfSIClKbunjuQy30BCnlmnxetFRERchELpOfLy8nj99df56quvOH78OG3atOGee+7hhhtucHZpdVJ1jH5aiot5a8ce20Qkr3zbH+888M61j4DuKAQKz7m4xR0K/aHAH/IbQX4QFNlCbg7Q2NM2nV6L14uIiLgOhdIzLBYL999/P9u2bWPw4MGEh4fz9ddf88gjj5Cbm8utt97q7BJrzYXC5kWNfhos4FUAXvkkFh+k7+eJGH0L2XMqg8LwonI+6QyLOxQE8FBMF3o1i+D+Dw6Qne1Bybae5zt/8fqqLN8kIiIizqNQesbnn3/O1q1bmTZtGpMnTwZgypQp3HbbbcyZM4chQ4YQEFD+7jyu4FJmtJeEzcpGP79I+pP37+xMliWHg7lZvLY3AVrmgWchGE+D5+lSn7f7NHDuISu2yUinfeG0n20UtDAATN6E+Hvxau/rAfilm5cWrxcREamHFErPWLZsGT4+PkyYMMF+zMfHh3vvvZfHH3+cdevWMWrUKOcVeBEuekY7pW+1fzm5O4UU8uz6nSTmH4AmJvAw2YKmZyEYC0nyMNFjzZdnPzyogqKK3c4ET1+eueoK/tI4lC9/zeHd74+Dtfxdb88Nmlq8XkREpH5SKAVMJhOJiYn06NEDo7H06FlMTAxWq5WEhASXCqWVBc1VScdYcXdXigxmMk/nMe/73SSeToWmZvAwnw2cHiYSPUxEfLrq7IUdeAwz1CeAzCw3igqNYPa2jYCaz4yCmr0AAyH+Rv7R3Tb6eW1zE9v2bnEoaGrxehERkfpJoRQ4cuQIFouFiIiyiat58+Z4enpy6NAhJ1R28ezPdLqbofl+2wQiDzO4m9nlXkS7z1eXfkOYgxe2uNsmFRUZbQHT7HU2dJq8OfHMCIJ9vJm+aleN3WbX6KeIiEj9o1AKnDx5EqDCZ0b9/PzIzc2tzZIu2cJtqba/+GVB47TKGxcbwOIJRZ5n/mkEs9G2tqfZFkB3PjyYa/6dwPHc4govE+JvJNjHG6i92+wKpCIiIvWDQilQVGSb/X3+rfsSnp6emEwVr3dZ1xSYLWfX58xpAmmR4GY5L3h6svux6wjzb0Tr5zdyPM9c4fVC/I38pUlzJsVE1sokIwVNERGRhkehFPDysu32UxJOz2c2m/Hx8XHoWllZWWRnZ5c6duTIEQDS0i4wYlmNmpHDifwzQTPPv8z5Jr7gl3ea7LwMRkd5M//HYxVe6/YrWnH48GHu7OjDqm2n2ZORV6ZN+xA/xnf05vDhw6WOT+0awNSu0ZwuKsbLwzaRKe9EOnknLuHLiYiIiMspyUGHDh3CbC49GBYUFKRQChAYGAhATk7ZW81gW1Tf0eWgFi9ezOuvv17uubFjx15cgRchiIonwJcYdM78pTaVtPtqA3w1s/K2RcDNyxwuT0RERBqoiRMnljk2depUhVKAsLAwPDw8yozyARw7dgyz2UxkZKRD1xo3bhzDhg0rdcxkMvH8888zc+ZM3N3LvzU9c+ZM/v73v1fpnKPHU1NTmTBhAosWLSI8PNyh71HdKvt+NX2dqrznQm3VTzV3HfWTY6qrjy72Wuonx6if1E/V/R5n9VN19pHFYmH//v1cdtllZR6Z1EjpGe7u7lxxxRXs3LkTs9mMp6en/dzWrVsB6Natm0PXCg4OJjg4uMzx5s2b06pVqwrf5+vrS8uW5W3qXvE5R4+XDJGHhoZW+Bk1rbLvV9PXqcp7LtRW/VRz11E/Oaa6+uhir6V+coz6Sf1U3e9xVj9Vdx9VloXcn3vuuecu+RPqgaKiItatW4fRaCQmJgaw3bZ/4oknKCoq4oUXXigVVi9GVFTURZ+v6Jwjx7Ozs1m8eDHjxo0rNzDXlgt9/5q8TlXeo35SP1V2vC70U3X10cVeS/3kGPWT+qm63+OMfqrNPjJYrVZrjX6Ci7BYLIwZM4bffvuNgQMHEhkZyTfffENKSgovvvgiN910k7NLvGgHDhxgyJAhrF271uHHEKT2qZ9cg/rJNaifXIP6qe6rzT4qf1/HBsjd3Z133nmHsWPH8ttvv7FkyRICAgL497//7dKBVERERMQV6Pb9OYxGI1dddRUTJ07kvvvu47bbbqNt27YXfqML8Pb2pmfPng4vbSXOoX5yDeon16B+cg3qp7qvtvpIt+9FRERExOl0+15EREREnE6hVEREREScTqFURERERJxOoVREREREnE6hVEREREScTqFURERERJxOoVREREREnE6hVEREREScTqFUysjOzqZv374cO3bM2aXIeQ4fPsx9991HTEwMgwYNYsGCBc4uScqxZ88exo8fT7du3RgyZAgrVqxwdklyAZMnT+bpp592dhlSjpUrV9KxY0c6depk/+e8efOcXZacx2Qy8Y9//INevXrRr1+/i+ojjxqoS1xYTk4OU6ZMISsry9mlyHksFgv/93//R/v27Vm+fDmHDx/mb3/7G0FBQdx2223OLk/OMJvN3HvvvQwaNIgXX3yRX375hSeffJLIyEguv/xyZ5cn5Vi9ejXfffcdt956q7NLkXIkJyczfPhwZsyYQckmlL6+vk6uSs73wgsvkJCQwMKFCzl16hTTpk0jIiKCUaNGOXwNjZSK3e+//86oUaPIzc11dilSjl27dnHw4EFmzpxJ69at6d+/PxMmTOCLL75wdmlyjvT0dK688kqeeOIJwsPDiYuLo127duzYscPZpUk5Tp48ycsvv6z/YajD9u/fT4cOHWjcuDFNmjShSZMmNb4Hu1TNyZMn+fTTT3nxxReJjo6mT58+TJw4kd9//71K19FIqdj99NNPxMXFERcXx/XXX+/scuQ84eHhLFiwAG9v71LH9T8RdUtYWBj/+te/7K83bdrEwYMHiYmJcWJVUpHZs2czYsQI0tPTnV2KVCA5OZmRI0c6uwypxPbt2wkKCqJr1672Y/fcc0+Vr6OR0nogMTGR6OhofvzxxzLn8vLymD17NoMGDaJr167cfPPNfPnll+Ve5+6772bq1Kl4eHhgMBhquuwGpTr6KCgoiD59+thfm0wmPv7441LH5NJU189Sia5du3LfffcxcuRIoqOja6rsBqe6+unHH39k+/btTJkypaZLbpCqo5+KiopISUlh7dq1DBo0iBtuuIF33nmnNspvMKqjn1JTU2nZsiUff/wxQ4YM4brrrmP+/PlVrkUjpS4uMzOThx9+mOLi4jLnLBYL999/P9u2bWPw4MGEh4fz9ddf88gjj5Cbm6vnp2pJTfXR3//+d/Lz87n77rtrsvwGo7r7qbi4mA8++ICUlBSee+45IiIimDBhQi18k/qtuvrJZDLx3HPP8eyzz2I0GmvzKzQI1dVPKSkpWCwWAgMDefPNN9mzZw/PP/88RqOR8ePH1+ZXqpeqq5/y8/PZt28fK1euZM6cOaSnp/P000/j6+tbtX6yisvau3ev9brrrrN26NDB2rFjR+uWLVtKnf/444+tHTp0sM6fP99+LD8/3zps2DBrjx49rKdOnSr3uocPH7Z27NjRmpaWVqP1NwQ10UfFxcXWJ5980tq1a1frr7/+WuPfoSGoqZ+lEgsXLrRed911NVJ7Q1Kd/TR37lzrtGm65tuZAAAT60lEQVTT7K9nzJhhfeqpp2r+SzQA1f3zlJ2dXer1u+++a73xxhtr7gs0ENXZT/Pnz7d26tTJevz4cfuxRYsWWYcOHVqlmnT73kW98cYb3HLLLWRkZNC9e/dy2yxbtgwfH59SozM+Pj7ce++95Obmsm7dulqqtmGqiT6yWq387W9/Y82aNSxYsECTM6pBdfdTeno6mzZtKvX+Nm3aaEWLS1Td/bRmzRrWr19Pt27d6NatG1988QWfffYZcXFxNf1V6rWa+L0XGBhY6nVkZKSeAb5E1d1PzZo1IyAggMaNG9uPRUZG8ueff1apLoVSF7Vo0SI6d+5c4TOFJpOJxMRELr/88jK3pmJiYrBarSQkJNRWuQ1STfTRnDlz+Oabb5g/f74mzlST6u6n5ORkpk6dWmoC2q5du2jbtm3NfYkGoLr7afHixXzxxResXLmSlStXEhsby3XXXcdbb71V49+lPqvuftq0aRP9+/cvdXs5KSmJyMjImvsSDUB199MVV1zBqVOnOHz4sP1YcnIyYWFhVapLz5S6qFdffZV+/fpVeP7IkSNYLBYiIiLKnGvevDmenp4cOnSowvdbz6wFJxevuvsoKSmJRYsWMX36dNq0aUNmZiYA7u7uBAcHV/8XaCCqu59iYmJo3bo1Tz75JI888ghJSUm88847zJ07t0bqbyiqu59atGhRqo2fnx8eHh6EhoZWX9ENUHX3U7du3QB47rnnmDRpEomJibz99tu8+OKL1V98A1Ld/RQZGcnVV1/NjBkzePrpp0lPT+ett97iwQcfrFJdCqUuqrJ/mcC2ZhhAQEBAuef9/PwqXUpIs+8vXXX30fr16wHbEjazZ8+2H4+IiNCjGJeguvvJw8OD//73v/zjH/9g1KhRBAUFMWPGDK655ppqq7khqunfeVI9qrufGjVqxFtvvcWLL77IyJEjady4MY8//jiDBw+uvqIboJr4eZo7dy7PP/88Y8aMwcfHh7/+9a+MHj26SnUplNZTRUVFABXOKvX09MRkMpV7LiwsjKSkpBqrTWyq2kdTp05l6tSptVKbnHUxP0thYWHaAraWXcrvPICXXnqpRuqS0i6mnzp16sT7779f47XJWRfTT/7+/qUGTC6Gnimtp7y8vICz/2Kdz2w2a0cMJ1MfuQb1k2tQP7kG9ZNrcFY/KZTWUyWzFXNycso9n5eXV+GwvNQO9ZFrUD+5BvWTa1A/uQZn9ZNCaT0VFhaGh4dHqZlwJY4dO4bZbNbsRSdTH7kG9ZNr+P/t3XtYz+f/wPHnx1mUsZiV5jBWoXJKsvmqHEKTHFYmOY3NoV3MRFiXU6tLhDWHK6vNoYWhchrKPoyFkmsqtZyGiJm0Tk419fuj3+czH52xfXx4Pa6rP9z3+32/73f3dble3ffrvt8yTrpBxkk3aGucJCh9SdWsWRMrKyuSk5MpLCzUqIuLiwP+2dUotEPGSDfIOOkGGSfdIOOkG7Q1ThKUvsScnZ3Jzc0lJCREXXb37l3Wr1+PgYEBjo6OWuydABkjXSHjpBtknHSDjJNu0MY4ye77l9iIESOIiIggKCiI5ORkWrduzaFDh0hPT8fPzw89PT1td/GVJ2OkG2ScdIOMk26QcdIN2hgnmSl9idWsWZPQ0FDc3d1JSkoiPDwcfX19goKCGDp0qLa7J5Ax0hUyTrpBxkk3yDjpBm2Mk6JYPt0jhBBCCCG0TGZKhRBCCCGE1klQKoQQQgghtE6CUiGEEEIIoXUSlAohhBBCCK2ToFQIIYQQQmidBKVCCCGEEELrJCgVQgghhBBaJ0GpEEIIIYTQOglKhRBCCCGE1klQKoTQusjISMzMzEr9mJubY2lpib29PTNmzCAxMVHbXa3Q119/jZmZGZs2bXqmdjIyMti+fbtGmYeHB+bm5qSlpT1T2/8l1bj6+/truysAFBUV4eHhwaxZs9Rl3t7emJmZMXLkSCr6wOHGjRsxMzNj9erV6rKMjAw6d+7MgQMH/tV+C/GqqKXtDgghhIq5uTl9+vTRKHv48CEXLlzg4MGDxMTEsGLFChwdHbXUw4opFAoUCsUztZGWloarqyv/+9//+OCDD9Tlw4cPx8bGhqZNmz5rN/8z5ubmeHp60qlTJ213BYDg4GBSUlJYuXKlukw1XomJiQQHBzN58uRy739ybI2NjZk4cSI+Pj506dKFZs2a/TsdF+IVIUGpEOKFYWZmhqenZ5l127ZtY8GCBSxcuBAHBwdq1679H/fuv5Gbm0tBQUGpchcXFy305tmoZrxfBOnp6axbt45PPvkEQ0PDMq9Zs2YNdnZ25fa5rJnUiRMnsnXrVnx9fQkKCnqufRbiVSPL90IIneDq6krTpk3Jzs4mISFB293511S0hCye3qpVq1AoFIwePbpUnUKhwMLCgsLCQry8vCgsLKxyu3Xr1mXUqFHExMS88OklQrzoJCgVQugEhULBm2++CcBff/2lURcdHc3YsWOxtrbG0tKSAQMGsGzZMrKzszWuU+U47tixg127djF48GCsrKxwcHDA19eXO3fuaFxfUY5odfIlb968ia+vL05OTnTu3BkLCwscHByYN28e169fV183d+5cxo4di0Kh4NChQxo5jB4eHpiZmZXKKU1PT2fevHnY2dnRsWNHevbsiaenJ2fOnCnVDzMzM8aMGcO1a9eYOXMmtra2WFpa4uzsTFhYWKXvoXLr1i3mz5+Po6MjlpaW2NjYMG7cOPbv31/h7yg+Pr7M3OHHf55M38jKysLPz49+/fphYWGBra0tnp6eJCcnV7m/N27c4ODBg/Tt25dGjRqVec3EiROxsLDg4sWLGsv7VTF8+HAAQkJCqnWfEEKTLN8LIXRCUVER6enpADRv3lxdvnjxYsLDwzEwMMDe3p7GjRuTkJBAaGgo+/fvJywsDCMjI422tm/fTmJiInZ2dvTq1YvTp08TFhbG4cOH2bJlizo38HnkiF68eBF3d3fu3buHvb09ffr0IT8/n9jYWCIiIoiNjeXHH3+kQYMG9O3bFygJ5tq0aYOTkxPdu3dXt/VkX+Lj4/n44495+PAhtra2DBw4kIyMDJRKJYcPH2bhwoUaealQElC6urpiaGiIs7Mzd+/eZd++ffj6+pKfn19hTiWUpBeMGTOGjIwM7OzscHR0JCcnhwMHDvDZZ5+RmZmJh4dHmfcaGxuXm56xfft2/vzzT433vXLlCh4eHmRmZmJra0v//v3Jysri4MGDHDlyhGXLljFw4MAK+wuwb98+ioqKcHBwKPeamjVrsnTpUoYNG8bGjRtxcHCgW7dulbYN0KxZM9q3b8/hw4e5d+8eenp6VbpPCKFJglIhhE4IDg4mOzsbExMT9caZ6OhowsPDadu2LaGhobzxxhvq6wMDA/nmm2+YM2cOmzdv1mgrKSmJhQsXMnLkSHWZr68vYWFhBAQEsHz58ufW75UrV5Kbm0tQUBD9+vVTlxcXF+Pm5kZycjLHjh1jwIAB9OnTB319fXVQOm3atHLbvX//PjNnzqSwsJAVK1ZoBGdnz57Fw8ODRYsWYW1tTatWrdR16enpDB8+nCVLlqiDXCcnJ8aPH8/mzZsrDUr37t3L1atXmTJlCtOnT1eXT5gwAScnJ7777rtqB6UbNmzg1q1bdO3alcWLF6vLZ8+eTWZmJoGBgQwaNEhdPnXqVFxdXZk3bx7W1tbl5oiqxMbGAlS64apNmzZ8/vnnfPnll3h7e7N79+4qB5idOnUiNTWV+Ph47OzsqnSPEEKTLN8LIV4YaWlprF69WuPH398fNzc3vvrqK+rXr4+/vz81apT817Vt2zYUCgVz587VCEgBpk+fzltvvUVCQgKXLl3SqOvYsaNGQAowc+ZMGjVqRHR0NPfu3Xtu7zR69GgWL16sEZBCyaxnjx49AEqlDVSFUqkkMzOTAQMGlJot7NixIxMmTODRo0eljpaCkqDu8VlXW1tb9PX1ycrKKnOT1eOKioqAkrG6f/++urxly5YcOHCg1BJ+ZWJiYggICKBly5asXr1avYEtJSWFpKQkevbsqRGQApiYmDB27FgePHhAVFRUpc9ITk5GT08PY2PjSq/18PDA1taWjIwM/Pz8qvwepqamFBcXVyutQAihSWZKhRAvjLS0NI2cSYVCQb169TAyMuLDDz9kzJgxtG7dWl2fkpJCjRo1NJZ8VWrVqkWXLl24du0aZ8+e5e2331bX2dralrpeT08PU1NTTp06xYULF7Cysnou76R6Vn5+PufOnePatWtcv36d8+fPExcXB/wT6FXH2bNnNQLbJ3Xv3p01a9aQkpKiUV6nTp1S6QwA+vr65OfnU1BQQJ06dcp97qBBgwgODubIkSPY2trSrVs3evbsybvvvoupqWm13iExMREvLy/09fUJDg6mcePG6rqkpCSg5Pf2+NmgKpcvX6a4uJizZ89W+IwHDx5w9+5dWrRoUeV++fv7M3jwYHbu3Enfvn2rNPPZpEkTADIzM6v8HCGEJglKhRAvDBcXl2odtJ6fn0+dOnXKPR5KNXv6+IweoN4w9SRVLmlubm6V+1CZrKwsAgIC2LdvH3///TcABgYGWFhY8M4775CQkPBUO+7z8/OBkmCyLOW9e926dav9rMc1adKEyMhIQkJCiImJITY2ltjYWAICAmjVqhXe3t5VCuLS09OZPHkyjx49YvXq1RopBgA5OTlASXCqClCfpFAoKh0rVTv169ev/OX+X/PmzZk/fz7e3t588cUX7Nmzp9J7GjRooPE8IUT1SVAqhNBZDRs2JCcnh9zcXAwMDErVqwKEx2fgoGT2rCyqAEc166VS1kxmVZf4J02aRGpqKi4uLgwdOpS2bduq2w8MDHzq460aNmwIwB9//FFmvepdnnz358HQ0BBvb2+8vb25du0acXFxKJVKlEolnp6e7NmzR2NG+0nZ2dlMmjSJ7Oxs/P39sba2LnWNKsibPHmyRu5qddWrVw+AvLy8at3n4uKCUqkkJiaGBQsW0LVr1wqvV530UJ3gVwihSXJKhRA6q0OHDgDqZfAnnTx5EqDUsvKvv/5a6tqCggISExNp0KAB7dq1A0qWuouLi9Wzko/7/fffK+3fuXPnSElJwcrKCn9/f7p3764R8J47dw7QPJu0qrv9O3bsSHFxcbnvfvz4caD0uz+rn376CV9fXzIyMoCS/M4RI0awdu1ahg4dyqNHjyoMtAsKCpgyZYp6prS8jwK0b98eoNxZ0l9++YXAwEBOnDhRYX8bNWqEnp4eWVlZVXk9DYsWLeL1118nJiaGvXv3Vjg2qvbLSo0QQlSNBKVCCJ3l5uZGcXExy5cv5+bNmxp1K1eu5MqVK3Tt2rXU0rBSqeTnn39W/7u4uJiAgABycnIYNmyYOqdSlYeqVCrVS+8Aly5dYteuXZUGkKpZujt37pTaQBQREcHRo0cBNOpq1apVqqwsffr0wdDQkCNHjpRaXk5KSiI0NJTatWvj7OxcYTvVdeXKFcLCwli/fr1GeVFRkfrM1YryN728vDhz5gzvv/9+hTOgXbt2pV27dhw/fpwdO3Zo1N26dQsfHx9CQkI0xqU8HTp0oLCwsEp/SDyucePGLFmypEobmNLS0lAoFOo/lIQQ1SfL90IIndW/f3/c3d0JDw/H2dlZfU7pqVOnSE1NxdjYmKVLl5a6r0GDBkydOhV7e3tatGhBfHw8qampWFhYMGPGDPV1dnZ2mJiY8NtvvzFixAjee+89bt++TXR0NJ06dSpzlu7xWc+WLVtibW1NQkICQ4YMoXfv3igUCk6fPk1SUhJNmzbl9u3bGh8DUOW7xsXF4efnR48ePco8X7NevXoEBgYyZcoUvLy8iIiIwMzMTH1OKcCCBQs0Nng9D25ubuzatYsffviB1NRU9bL2iRMnOH/+PL179y5zIxnA+vXrOXjwIPr6+piamhIcHFzm15OGDRuGkZERy5cvZ/z48fj4+BAZGYmlpSV5eXlER0eTl5eHu7s7vXr1qrTPvXr1IiEhgfj4eNq0aVOt97W3t2f48OHs3Lmzwuvi4+OpW7cuNjY21WpfCPEPCUqFEC+Epz2o3sfHB2tra7Zs2cLhw4f5+++/MTY2ZurUqUyYMEGde/k4FxcXWrduzcaNGzl27BhGRkZMnz6djz76SGPnec2aNQkLC2PVqlUcO3aMzZs307JlS+bMmUOXLl0YMmRIqT4/+e+1a9eyZs0alEolW7Zs4bXXXsPExIRFixZhZ2eHnZ0dSqWS2bNnAyWbbLy9vfn222/ZunUreXl56qD0ybZtbGyIjIwkODiY48ePk5CQQOPGjXF0dGTcuHFYWFiU+XsuT1V+/w0bNmTDhg2sXbuWo0eP8v3331O7dm3atGnD3LlzGTVqVKk2Ve1evnwZhUJBfn4+gYGB5T7DxsYGIyMjTE1NiYqKYv369epnqQJad3d3BgwYUGl/AZydnQkKCuLIkSOljgKrinnz5nHy5Elu3LhRZv3Vq1e5evUqQ4YMUefCCiGqT1EsH1oWQrwiIiMj1Z/ynDt3rra7I/5D8+fPJyoqikOHDpV7+sLT8vf3JywsjN27dz/3mWkhXiWSUyqEEOKlN23aNGrUqEF4ePhzbffevXtERUXh5OQkAakQz0iCUiGEEC89IyMjPv30U8LCwso9RutprFu3DoVCwaxZs55bm0K8qiQoFUK8Up42d1XovkmTJmFlZUVAQMBzae/69ets2rQJX19f9YcXhBBPT3JKhRBCCCGE1slMqRBCCCGE0DoJSoUQQgghhNZJUCqEEEIIIbROglIhhBBCCKF1EpQKIYQQQgitk6BUCCGEEEJo3f8BI1dctwvhrhU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 dirty="0">
              <a:latin typeface="Open Sans" panose="020B0606030504020204" pitchFamily="34" charset="0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114425"/>
            <a:ext cx="644842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0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2" y="3140968"/>
            <a:ext cx="804689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sz="3600" b="1" dirty="0" smtClean="0"/>
              <a:t>Dig Deeper</a:t>
            </a:r>
            <a:br>
              <a:rPr lang="en-US" sz="3600" b="1" dirty="0" smtClean="0"/>
            </a:br>
            <a:r>
              <a:rPr lang="en-US" sz="2200" dirty="0" smtClean="0"/>
              <a:t>Online </a:t>
            </a:r>
            <a:r>
              <a:rPr lang="en-US" sz="2200" b="1" dirty="0" err="1" smtClean="0"/>
              <a:t>Jupyter</a:t>
            </a:r>
            <a:r>
              <a:rPr lang="en-US" sz="2200" dirty="0" smtClean="0"/>
              <a:t> notebook:</a:t>
            </a:r>
            <a:r>
              <a:rPr lang="en-US" sz="3100" b="1" dirty="0" smtClean="0"/>
              <a:t> </a:t>
            </a:r>
            <a:r>
              <a:rPr lang="en-GB" sz="2200" dirty="0" smtClean="0">
                <a:hlinkClick r:id="rId3"/>
              </a:rPr>
              <a:t>github.com/</a:t>
            </a:r>
            <a:r>
              <a:rPr lang="en-GB" sz="2200" dirty="0" err="1" smtClean="0">
                <a:hlinkClick r:id="rId3"/>
              </a:rPr>
              <a:t>yoavram</a:t>
            </a:r>
            <a:r>
              <a:rPr lang="en-GB" sz="2200" dirty="0" smtClean="0">
                <a:hlinkClick r:id="rId3"/>
              </a:rPr>
              <a:t>/PyConIL2016</a:t>
            </a:r>
            <a:endParaRPr lang="he-IL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M</a:t>
            </a:r>
            <a:r>
              <a:rPr lang="en-US" sz="2800" dirty="0" smtClean="0"/>
              <a:t>ulti-type simulation:</a:t>
            </a:r>
          </a:p>
          <a:p>
            <a:pPr marL="0" indent="0" algn="l" rtl="0">
              <a:buNone/>
            </a:pPr>
            <a:r>
              <a:rPr lang="en-US" sz="2800" dirty="0" smtClean="0"/>
              <a:t>Includes </a:t>
            </a:r>
            <a:r>
              <a:rPr lang="en-US" sz="2800" b="1" dirty="0" smtClean="0"/>
              <a:t>L</a:t>
            </a:r>
            <a:r>
              <a:rPr lang="en-US" sz="2800" dirty="0" smtClean="0"/>
              <a:t> variants, with mutation.</a:t>
            </a:r>
          </a:p>
          <a:p>
            <a:pPr marL="0" indent="0" algn="l" rtl="0">
              <a:buNone/>
            </a:pPr>
            <a:r>
              <a:rPr lang="en-US" sz="2800" dirty="0" smtClean="0"/>
              <a:t>Follow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0</a:t>
            </a:r>
            <a:r>
              <a:rPr lang="en-US" sz="2800" dirty="0" smtClean="0"/>
              <a:t>,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, …, </a:t>
            </a:r>
            <a:r>
              <a:rPr lang="en-US" sz="2800" b="1" dirty="0" err="1" smtClean="0"/>
              <a:t>n</a:t>
            </a:r>
            <a:r>
              <a:rPr lang="en-US" sz="2800" b="1" baseline="-25000" dirty="0" err="1" smtClean="0"/>
              <a:t>L</a:t>
            </a:r>
            <a:r>
              <a:rPr lang="en-US" sz="2800" b="1" i="1" baseline="-25000" dirty="0" smtClean="0"/>
              <a:t> </a:t>
            </a:r>
            <a:r>
              <a:rPr lang="en-US" sz="2800" dirty="0" smtClean="0"/>
              <a:t>until </a:t>
            </a:r>
            <a:r>
              <a:rPr lang="en-US" sz="2800" b="1" dirty="0" err="1" smtClean="0"/>
              <a:t>n</a:t>
            </a:r>
            <a:r>
              <a:rPr lang="en-US" sz="2800" b="1" baseline="-25000" dirty="0" err="1" smtClean="0"/>
              <a:t>L</a:t>
            </a:r>
            <a:r>
              <a:rPr lang="en-US" sz="2800" b="1" dirty="0" smtClean="0"/>
              <a:t>=N</a:t>
            </a:r>
            <a:r>
              <a:rPr lang="en-US" sz="28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6544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err="1" smtClean="0">
                <a:hlinkClick r:id="rId2"/>
              </a:rPr>
              <a:t>Numba</a:t>
            </a:r>
            <a:r>
              <a:rPr lang="en-US" dirty="0" smtClean="0"/>
              <a:t>: JIT </a:t>
            </a:r>
            <a:r>
              <a:rPr lang="en-GB" dirty="0" smtClean="0"/>
              <a:t>compiler, </a:t>
            </a:r>
            <a:r>
              <a:rPr lang="en-US" b="1" dirty="0" smtClean="0"/>
              <a:t>array-oriented </a:t>
            </a:r>
            <a:r>
              <a:rPr lang="en-US" b="1" dirty="0"/>
              <a:t>and math-heavy</a:t>
            </a:r>
            <a:r>
              <a:rPr lang="en-GB" dirty="0" smtClean="0"/>
              <a:t> </a:t>
            </a:r>
            <a:r>
              <a:rPr lang="en-GB" dirty="0"/>
              <a:t>Python </a:t>
            </a:r>
            <a:r>
              <a:rPr lang="en-GB" dirty="0" smtClean="0"/>
              <a:t>syntax to </a:t>
            </a:r>
            <a:r>
              <a:rPr lang="en-GB" dirty="0"/>
              <a:t>machine </a:t>
            </a:r>
            <a:r>
              <a:rPr lang="en-GB" dirty="0" smtClean="0"/>
              <a:t>code</a:t>
            </a:r>
            <a:endParaRPr lang="en-US" dirty="0" smtClean="0"/>
          </a:p>
          <a:p>
            <a:pPr algn="l" rtl="0"/>
            <a:r>
              <a:rPr lang="en-US" dirty="0" err="1" smtClean="0">
                <a:hlinkClick r:id="rId3"/>
              </a:rPr>
              <a:t>IPyParallel</a:t>
            </a:r>
            <a:r>
              <a:rPr lang="en-US" dirty="0"/>
              <a:t>: </a:t>
            </a:r>
            <a:r>
              <a:rPr lang="en-US" dirty="0" err="1"/>
              <a:t>IPython’s</a:t>
            </a:r>
            <a:r>
              <a:rPr lang="en-US" dirty="0"/>
              <a:t> sophisticated and powerful architecture for </a:t>
            </a:r>
            <a:r>
              <a:rPr lang="en-US" b="1" dirty="0"/>
              <a:t>parallel</a:t>
            </a:r>
            <a:r>
              <a:rPr lang="en-US" dirty="0"/>
              <a:t> and </a:t>
            </a:r>
            <a:r>
              <a:rPr lang="en-US" b="1" dirty="0"/>
              <a:t>distributed</a:t>
            </a:r>
            <a:r>
              <a:rPr lang="en-US" dirty="0"/>
              <a:t> </a:t>
            </a:r>
            <a:r>
              <a:rPr lang="en-US" b="1" dirty="0"/>
              <a:t>computing</a:t>
            </a:r>
            <a:r>
              <a:rPr lang="en-US" dirty="0"/>
              <a:t>.</a:t>
            </a:r>
            <a:endParaRPr lang="en-US" dirty="0" smtClean="0"/>
          </a:p>
          <a:p>
            <a:pPr algn="l" rtl="0"/>
            <a:r>
              <a:rPr lang="en-US" dirty="0" err="1" smtClean="0">
                <a:hlinkClick r:id="rId4"/>
              </a:rPr>
              <a:t>IPyWidgets</a:t>
            </a:r>
            <a:r>
              <a:rPr lang="en-US" dirty="0" smtClean="0"/>
              <a:t>: </a:t>
            </a:r>
            <a:r>
              <a:rPr lang="en-GB" b="1" dirty="0"/>
              <a:t>Interactive HTML </a:t>
            </a:r>
            <a:r>
              <a:rPr lang="en-GB" b="1" dirty="0" smtClean="0"/>
              <a:t>Widgets </a:t>
            </a:r>
            <a:r>
              <a:rPr lang="en-GB" dirty="0" smtClean="0"/>
              <a:t>for </a:t>
            </a:r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notebooks and the </a:t>
            </a:r>
            <a:r>
              <a:rPr lang="en-US" dirty="0" err="1"/>
              <a:t>IPython</a:t>
            </a:r>
            <a:r>
              <a:rPr lang="en-US" dirty="0"/>
              <a:t> </a:t>
            </a:r>
            <a:r>
              <a:rPr lang="en-US" dirty="0" smtClean="0"/>
              <a:t>kernel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99</a:t>
            </a:fld>
            <a:endParaRPr lang="he-IL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sz="3600" b="1" dirty="0" smtClean="0"/>
              <a:t>Dig </a:t>
            </a:r>
            <a:r>
              <a:rPr lang="en-US" sz="3600" b="1" dirty="0"/>
              <a:t>D</a:t>
            </a:r>
            <a:r>
              <a:rPr lang="en-US" sz="3600" b="1" dirty="0" smtClean="0"/>
              <a:t>eeper</a:t>
            </a:r>
            <a:br>
              <a:rPr lang="en-US" sz="3600" b="1" dirty="0" smtClean="0"/>
            </a:br>
            <a:r>
              <a:rPr lang="en-US" sz="2200" dirty="0" smtClean="0"/>
              <a:t>Online </a:t>
            </a:r>
            <a:r>
              <a:rPr lang="en-US" sz="2200" b="1" dirty="0" err="1" smtClean="0"/>
              <a:t>Jupyter</a:t>
            </a:r>
            <a:r>
              <a:rPr lang="en-US" sz="2200" dirty="0" smtClean="0"/>
              <a:t> notebook:</a:t>
            </a:r>
            <a:r>
              <a:rPr lang="en-US" sz="3100" b="1" dirty="0" smtClean="0"/>
              <a:t> </a:t>
            </a:r>
            <a:r>
              <a:rPr lang="en-GB" sz="2200" dirty="0" smtClean="0">
                <a:hlinkClick r:id="rId5"/>
              </a:rPr>
              <a:t>github.com/</a:t>
            </a:r>
            <a:r>
              <a:rPr lang="en-GB" sz="2200" dirty="0" err="1" smtClean="0">
                <a:hlinkClick r:id="rId5"/>
              </a:rPr>
              <a:t>yoavram</a:t>
            </a:r>
            <a:r>
              <a:rPr lang="en-GB" sz="2200" dirty="0" smtClean="0">
                <a:hlinkClick r:id="rId5"/>
              </a:rPr>
              <a:t>/PyConIL2016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10302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3403</Words>
  <Application>Microsoft Macintosh PowerPoint</Application>
  <PresentationFormat>On-screen Show (4:3)</PresentationFormat>
  <Paragraphs>782</Paragraphs>
  <Slides>100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2" baseType="lpstr">
      <vt:lpstr>Calibri</vt:lpstr>
      <vt:lpstr>Cambria Math</vt:lpstr>
      <vt:lpstr>Consolas</vt:lpstr>
      <vt:lpstr>Fira Code</vt:lpstr>
      <vt:lpstr>Fira Code Retina</vt:lpstr>
      <vt:lpstr>Helvetica Neue</vt:lpstr>
      <vt:lpstr>Mangal</vt:lpstr>
      <vt:lpstr>Open Sans</vt:lpstr>
      <vt:lpstr>Times New Roman</vt:lpstr>
      <vt:lpstr>Arial</vt:lpstr>
      <vt:lpstr>Office Theme</vt:lpstr>
      <vt:lpstr>Formula</vt:lpstr>
      <vt:lpstr>Dive into Scientific Python</vt:lpstr>
      <vt:lpstr>Who I am</vt:lpstr>
      <vt:lpstr>Why Python?</vt:lpstr>
      <vt:lpstr>Python is Free</vt:lpstr>
      <vt:lpstr>Gratis: Free as in Beer</vt:lpstr>
      <vt:lpstr>Libre: Free as in Speech</vt:lpstr>
      <vt:lpstr>Python is a general-purpose language</vt:lpstr>
      <vt:lpstr>Python is used for:</vt:lpstr>
      <vt:lpstr>Python is used at</vt:lpstr>
      <vt:lpstr>Python is portable</vt:lpstr>
      <vt:lpstr>Python syntax is beautiful</vt:lpstr>
      <vt:lpstr>Python is inherently object-oriented</vt:lpstr>
      <vt:lpstr>Python is high level, easy to learn, and fast to develop</vt:lpstr>
      <vt:lpstr>PowerPoint Presentation</vt:lpstr>
      <vt:lpstr>Python is fast enough</vt:lpstr>
      <vt:lpstr>Python is popular and has a great community</vt:lpstr>
      <vt:lpstr>Popularity</vt:lpstr>
      <vt:lpstr>Active community</vt:lpstr>
      <vt:lpstr>Python has a lot of great libraries</vt:lpstr>
      <vt:lpstr>Many new libraries released every month</vt:lpstr>
      <vt:lpstr>Python can do nearly everything MATLAB and R can do</vt:lpstr>
      <vt:lpstr>Differential equations</vt:lpstr>
      <vt:lpstr>Model fitting</vt:lpstr>
      <vt:lpstr>Optimization</vt:lpstr>
      <vt:lpstr>Image analysis</vt:lpstr>
      <vt:lpstr>Machine learning</vt:lpstr>
      <vt:lpstr>Deep learning</vt:lpstr>
      <vt:lpstr>Demand &amp; supply of Python programmers is high</vt:lpstr>
      <vt:lpstr>PowerPoint Presentation</vt:lpstr>
      <vt:lpstr>PowerPoint Presentation</vt:lpstr>
      <vt:lpstr>First language at Israeli universities</vt:lpstr>
      <vt:lpstr>History of Python</vt:lpstr>
      <vt:lpstr>2 vs 3</vt:lpstr>
      <vt:lpstr>PowerPoint Presentation</vt:lpstr>
      <vt:lpstr>PowerPoint Presentation</vt:lpstr>
      <vt:lpstr>Evolution</vt:lpstr>
      <vt:lpstr>Natural Selection</vt:lpstr>
      <vt:lpstr>Random Genetic Drift</vt:lpstr>
      <vt:lpstr>Wright-Fisher Model</vt:lpstr>
      <vt:lpstr>Wright-Fisher Model</vt:lpstr>
      <vt:lpstr>Wright-Fisher Model</vt:lpstr>
      <vt:lpstr>Wright-Fisher Model</vt:lpstr>
      <vt:lpstr>Fixation Probability</vt:lpstr>
      <vt:lpstr>NumPy</vt:lpstr>
      <vt:lpstr>Into the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NumPy vs. Pure Python</vt:lpstr>
      <vt:lpstr>NumPy vs. Pure Python</vt:lpstr>
      <vt:lpstr>PowerPoint Presentation</vt:lpstr>
      <vt:lpstr>PowerPoint Presentation</vt:lpstr>
      <vt:lpstr> </vt:lpstr>
      <vt:lpstr>Cython</vt:lpstr>
      <vt:lpstr>PowerPoint Presentation</vt:lpstr>
      <vt:lpstr>Multiple simulations: for loop </vt:lpstr>
      <vt:lpstr>Multiple simulations: for loop </vt:lpstr>
      <vt:lpstr>Multiple simulations: for loop 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Fixation probability as a function of N</vt:lpstr>
      <vt:lpstr>Fixation probability as a function of N</vt:lpstr>
      <vt:lpstr>Fixation probability as a function of N</vt:lpstr>
      <vt:lpstr>Fixation probability as a function of N</vt:lpstr>
      <vt:lpstr>Approximation</vt:lpstr>
      <vt:lpstr>kimura works on arrays out-of-the-box</vt:lpstr>
      <vt:lpstr>Numexpr</vt:lpstr>
      <vt:lpstr>Plotting with matplotlib</vt:lpstr>
      <vt:lpstr>Fixation time</vt:lpstr>
      <vt:lpstr>PowerPoint Presentation</vt:lpstr>
      <vt:lpstr>PowerPoint Presentation</vt:lpstr>
      <vt:lpstr>PowerPoint Presentation</vt:lpstr>
      <vt:lpstr>Statistical data visualization with Seaborn</vt:lpstr>
      <vt:lpstr>Statistical data visualization with Seaborn</vt:lpstr>
      <vt:lpstr>Plot with Seaborn</vt:lpstr>
      <vt:lpstr>Plot with Seaborn</vt:lpstr>
      <vt:lpstr>Plot with Seaborn</vt:lpstr>
      <vt:lpstr>Plot with Seaborn</vt:lpstr>
      <vt:lpstr>Diffusion equation approximation </vt:lpstr>
      <vt:lpstr>Diffusion equation approximation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 Deeper Online Jupyter notebook: github.com/yoavram/PyConIL2016</vt:lpstr>
      <vt:lpstr>Dig Deeper Online Jupyter notebook: github.com/yoavram/PyConIL2016</vt:lpstr>
      <vt:lpstr>PowerPoint Presentation</vt:lpstr>
    </vt:vector>
  </TitlesOfParts>
  <Company>TAU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Yoav Ram</dc:creator>
  <cp:lastModifiedBy>Yoav Ram</cp:lastModifiedBy>
  <cp:revision>83</cp:revision>
  <cp:lastPrinted>2017-03-13T13:23:55Z</cp:lastPrinted>
  <dcterms:created xsi:type="dcterms:W3CDTF">2016-02-24T14:12:50Z</dcterms:created>
  <dcterms:modified xsi:type="dcterms:W3CDTF">2017-03-13T13:47:33Z</dcterms:modified>
</cp:coreProperties>
</file>